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104" r:id="rId1"/>
  </p:sldMasterIdLst>
  <p:notesMasterIdLst>
    <p:notesMasterId r:id="rId14"/>
  </p:notesMasterIdLst>
  <p:sldIdLst>
    <p:sldId id="257" r:id="rId2"/>
    <p:sldId id="259" r:id="rId3"/>
    <p:sldId id="291" r:id="rId4"/>
    <p:sldId id="261" r:id="rId5"/>
    <p:sldId id="267" r:id="rId6"/>
    <p:sldId id="292" r:id="rId7"/>
    <p:sldId id="266" r:id="rId8"/>
    <p:sldId id="288" r:id="rId9"/>
    <p:sldId id="290" r:id="rId10"/>
    <p:sldId id="286" r:id="rId11"/>
    <p:sldId id="287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4660"/>
  </p:normalViewPr>
  <p:slideViewPr>
    <p:cSldViewPr>
      <p:cViewPr varScale="1">
        <p:scale>
          <a:sx n="86" d="100"/>
          <a:sy n="86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D258F6-85FB-40A2-B294-542F266C0AB3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5C9194-FF8C-416E-9412-EF5873067F77}">
      <dgm:prSet phldrT="[Текст]"/>
      <dgm:spPr/>
      <dgm:t>
        <a:bodyPr/>
        <a:lstStyle/>
        <a:p>
          <a:r>
            <a:rPr lang="ru-RU" b="1" u="sng" dirty="0" smtClean="0">
              <a:solidFill>
                <a:schemeClr val="tx2">
                  <a:lumMod val="75000"/>
                </a:schemeClr>
              </a:solidFill>
            </a:rPr>
            <a:t>Договор </a:t>
          </a:r>
        </a:p>
        <a:p>
          <a:pPr rtl="0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о предоставлении субсидии социально ориентированной некоммерческой организации на реализацию социального проекта на территории Псковской области 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80F825DD-F88E-45CB-B9F4-60C59B941FD0}" type="parTrans" cxnId="{1565E745-554A-4673-B79E-238E4F7732A1}">
      <dgm:prSet/>
      <dgm:spPr/>
      <dgm:t>
        <a:bodyPr/>
        <a:lstStyle/>
        <a:p>
          <a:endParaRPr lang="ru-RU"/>
        </a:p>
      </dgm:t>
    </dgm:pt>
    <dgm:pt modelId="{C0310589-A91B-4CDB-8627-ECAE105177EE}" type="sibTrans" cxnId="{1565E745-554A-4673-B79E-238E4F7732A1}">
      <dgm:prSet/>
      <dgm:spPr/>
      <dgm:t>
        <a:bodyPr/>
        <a:lstStyle/>
        <a:p>
          <a:endParaRPr lang="ru-RU"/>
        </a:p>
      </dgm:t>
    </dgm:pt>
    <dgm:pt modelId="{24B4A3BC-68BF-419C-9DA8-3699B5277BBB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АНАЛИТИЧЕСКИЙ ОТЧЕТ</a:t>
          </a:r>
          <a:endParaRPr lang="ru-RU" dirty="0" smtClean="0">
            <a:solidFill>
              <a:schemeClr val="tx2">
                <a:lumMod val="75000"/>
              </a:schemeClr>
            </a:solidFill>
          </a:endParaRPr>
        </a:p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о реализации социального проекта</a:t>
          </a:r>
        </a:p>
        <a:p>
          <a:r>
            <a:rPr lang="ru-RU" b="0" dirty="0" smtClean="0">
              <a:solidFill>
                <a:schemeClr val="tx2">
                  <a:lumMod val="75000"/>
                </a:schemeClr>
              </a:solidFill>
            </a:rPr>
            <a:t>(Приложение № 3 </a:t>
          </a:r>
        </a:p>
        <a:p>
          <a:r>
            <a:rPr lang="ru-RU" b="0" dirty="0" smtClean="0">
              <a:solidFill>
                <a:schemeClr val="tx2">
                  <a:lumMod val="75000"/>
                </a:schemeClr>
              </a:solidFill>
            </a:rPr>
            <a:t>к Договору)</a:t>
          </a:r>
          <a:endParaRPr lang="ru-RU" b="0" dirty="0">
            <a:solidFill>
              <a:schemeClr val="tx2">
                <a:lumMod val="75000"/>
              </a:schemeClr>
            </a:solidFill>
          </a:endParaRPr>
        </a:p>
      </dgm:t>
    </dgm:pt>
    <dgm:pt modelId="{009A5DCF-9CA2-4EEC-8ECE-03F3736481AC}" type="parTrans" cxnId="{2629698E-4349-45BD-A3FC-693116541E2F}">
      <dgm:prSet/>
      <dgm:spPr/>
      <dgm:t>
        <a:bodyPr/>
        <a:lstStyle/>
        <a:p>
          <a:endParaRPr lang="ru-RU"/>
        </a:p>
      </dgm:t>
    </dgm:pt>
    <dgm:pt modelId="{94794EDC-633A-4314-95BA-F493367815A9}" type="sibTrans" cxnId="{2629698E-4349-45BD-A3FC-693116541E2F}">
      <dgm:prSet/>
      <dgm:spPr/>
      <dgm:t>
        <a:bodyPr/>
        <a:lstStyle/>
        <a:p>
          <a:endParaRPr lang="ru-RU"/>
        </a:p>
      </dgm:t>
    </dgm:pt>
    <dgm:pt modelId="{C3E17AD0-9A40-4D36-9BDE-1A5FDDDE922A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ФИНАНСОВЫЙ ОТЧЕТ </a:t>
          </a:r>
        </a:p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об использовании субсидии</a:t>
          </a:r>
        </a:p>
        <a:p>
          <a:r>
            <a:rPr lang="ru-RU" b="0" dirty="0" smtClean="0">
              <a:solidFill>
                <a:schemeClr val="tx2">
                  <a:lumMod val="75000"/>
                </a:schemeClr>
              </a:solidFill>
            </a:rPr>
            <a:t>(Приложение № 4 </a:t>
          </a:r>
        </a:p>
        <a:p>
          <a:r>
            <a:rPr lang="ru-RU" b="0" dirty="0" smtClean="0">
              <a:solidFill>
                <a:schemeClr val="tx2">
                  <a:lumMod val="75000"/>
                </a:schemeClr>
              </a:solidFill>
            </a:rPr>
            <a:t>к Договору)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8DAB0A30-CAE1-4DC9-91B1-DA87BE5EADEC}" type="parTrans" cxnId="{3D6F3BD9-8B24-4FEE-9A3E-47BB00AA8E34}">
      <dgm:prSet/>
      <dgm:spPr/>
      <dgm:t>
        <a:bodyPr/>
        <a:lstStyle/>
        <a:p>
          <a:endParaRPr lang="ru-RU"/>
        </a:p>
      </dgm:t>
    </dgm:pt>
    <dgm:pt modelId="{73EC5484-8020-491B-8538-E016CB413DE2}" type="sibTrans" cxnId="{3D6F3BD9-8B24-4FEE-9A3E-47BB00AA8E34}">
      <dgm:prSet/>
      <dgm:spPr/>
      <dgm:t>
        <a:bodyPr/>
        <a:lstStyle/>
        <a:p>
          <a:endParaRPr lang="ru-RU"/>
        </a:p>
      </dgm:t>
    </dgm:pt>
    <dgm:pt modelId="{9AB4CC22-5F71-49A0-940E-02D4DC743DB2}" type="pres">
      <dgm:prSet presAssocID="{C2D258F6-85FB-40A2-B294-542F266C0A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9A81879-45E9-4B5B-BBDD-7119F82F6907}" type="pres">
      <dgm:prSet presAssocID="{E95C9194-FF8C-416E-9412-EF5873067F77}" presName="hierRoot1" presStyleCnt="0">
        <dgm:presLayoutVars>
          <dgm:hierBranch val="init"/>
        </dgm:presLayoutVars>
      </dgm:prSet>
      <dgm:spPr/>
    </dgm:pt>
    <dgm:pt modelId="{E8FF5A4C-2AF4-4656-8878-BD71D397F8D1}" type="pres">
      <dgm:prSet presAssocID="{E95C9194-FF8C-416E-9412-EF5873067F77}" presName="rootComposite1" presStyleCnt="0"/>
      <dgm:spPr/>
    </dgm:pt>
    <dgm:pt modelId="{20305AD9-8C5E-49EA-9276-156839FCA9E9}" type="pres">
      <dgm:prSet presAssocID="{E95C9194-FF8C-416E-9412-EF5873067F77}" presName="rootText1" presStyleLbl="node0" presStyleIdx="0" presStyleCnt="1" custScaleX="123447" custScaleY="1353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881B8D-89B8-49BA-9412-53F652004C4D}" type="pres">
      <dgm:prSet presAssocID="{E95C9194-FF8C-416E-9412-EF5873067F7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EE32192-658B-411D-A3AD-BEFD176DDB59}" type="pres">
      <dgm:prSet presAssocID="{E95C9194-FF8C-416E-9412-EF5873067F77}" presName="hierChild2" presStyleCnt="0"/>
      <dgm:spPr/>
    </dgm:pt>
    <dgm:pt modelId="{C1AFB271-052E-499F-8516-A697EA134506}" type="pres">
      <dgm:prSet presAssocID="{009A5DCF-9CA2-4EEC-8ECE-03F3736481A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B8EDB95-0185-4B7A-8B09-BABC9BB2B701}" type="pres">
      <dgm:prSet presAssocID="{24B4A3BC-68BF-419C-9DA8-3699B5277BBB}" presName="hierRoot2" presStyleCnt="0">
        <dgm:presLayoutVars>
          <dgm:hierBranch val="init"/>
        </dgm:presLayoutVars>
      </dgm:prSet>
      <dgm:spPr/>
    </dgm:pt>
    <dgm:pt modelId="{24411A9D-DFF1-438F-A1BE-AC33197F9336}" type="pres">
      <dgm:prSet presAssocID="{24B4A3BC-68BF-419C-9DA8-3699B5277BBB}" presName="rootComposite" presStyleCnt="0"/>
      <dgm:spPr/>
    </dgm:pt>
    <dgm:pt modelId="{10FD8281-A56D-4FC8-A808-B588108F65EC}" type="pres">
      <dgm:prSet presAssocID="{24B4A3BC-68BF-419C-9DA8-3699B5277BB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C4161B-D1A0-4078-A8AE-405F2B92D417}" type="pres">
      <dgm:prSet presAssocID="{24B4A3BC-68BF-419C-9DA8-3699B5277BBB}" presName="rootConnector" presStyleLbl="node2" presStyleIdx="0" presStyleCnt="2"/>
      <dgm:spPr/>
      <dgm:t>
        <a:bodyPr/>
        <a:lstStyle/>
        <a:p>
          <a:endParaRPr lang="ru-RU"/>
        </a:p>
      </dgm:t>
    </dgm:pt>
    <dgm:pt modelId="{15597629-0DC7-4794-959B-8BBAFF6EC8BB}" type="pres">
      <dgm:prSet presAssocID="{24B4A3BC-68BF-419C-9DA8-3699B5277BBB}" presName="hierChild4" presStyleCnt="0"/>
      <dgm:spPr/>
    </dgm:pt>
    <dgm:pt modelId="{57B517F0-10C3-422A-937F-E7D46EBBEE47}" type="pres">
      <dgm:prSet presAssocID="{24B4A3BC-68BF-419C-9DA8-3699B5277BBB}" presName="hierChild5" presStyleCnt="0"/>
      <dgm:spPr/>
    </dgm:pt>
    <dgm:pt modelId="{483BFD6E-1531-4C21-86C5-16D3CEE30DBB}" type="pres">
      <dgm:prSet presAssocID="{8DAB0A30-CAE1-4DC9-91B1-DA87BE5EADE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8328DF3-14DF-4B40-86E6-E079F77528C8}" type="pres">
      <dgm:prSet presAssocID="{C3E17AD0-9A40-4D36-9BDE-1A5FDDDE922A}" presName="hierRoot2" presStyleCnt="0">
        <dgm:presLayoutVars>
          <dgm:hierBranch val="init"/>
        </dgm:presLayoutVars>
      </dgm:prSet>
      <dgm:spPr/>
    </dgm:pt>
    <dgm:pt modelId="{B38954AD-A5D9-422E-99FA-6DB7C8FD40D3}" type="pres">
      <dgm:prSet presAssocID="{C3E17AD0-9A40-4D36-9BDE-1A5FDDDE922A}" presName="rootComposite" presStyleCnt="0"/>
      <dgm:spPr/>
    </dgm:pt>
    <dgm:pt modelId="{F276F3E8-7486-42AF-9049-B9C22FB092CB}" type="pres">
      <dgm:prSet presAssocID="{C3E17AD0-9A40-4D36-9BDE-1A5FDDDE922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69FDB2-9156-4366-913D-DD4121CFD87D}" type="pres">
      <dgm:prSet presAssocID="{C3E17AD0-9A40-4D36-9BDE-1A5FDDDE922A}" presName="rootConnector" presStyleLbl="node2" presStyleIdx="1" presStyleCnt="2"/>
      <dgm:spPr/>
      <dgm:t>
        <a:bodyPr/>
        <a:lstStyle/>
        <a:p>
          <a:endParaRPr lang="ru-RU"/>
        </a:p>
      </dgm:t>
    </dgm:pt>
    <dgm:pt modelId="{ED740662-ED1F-41CB-9EC4-A82AF55518D5}" type="pres">
      <dgm:prSet presAssocID="{C3E17AD0-9A40-4D36-9BDE-1A5FDDDE922A}" presName="hierChild4" presStyleCnt="0"/>
      <dgm:spPr/>
    </dgm:pt>
    <dgm:pt modelId="{655FEEAA-25C6-4EB6-B132-A5702457F0A4}" type="pres">
      <dgm:prSet presAssocID="{C3E17AD0-9A40-4D36-9BDE-1A5FDDDE922A}" presName="hierChild5" presStyleCnt="0"/>
      <dgm:spPr/>
    </dgm:pt>
    <dgm:pt modelId="{91A39031-1D56-4A1F-80ED-9845455A6CA0}" type="pres">
      <dgm:prSet presAssocID="{E95C9194-FF8C-416E-9412-EF5873067F77}" presName="hierChild3" presStyleCnt="0"/>
      <dgm:spPr/>
    </dgm:pt>
  </dgm:ptLst>
  <dgm:cxnLst>
    <dgm:cxn modelId="{80A8F3F7-2734-4801-838D-72526B31DE0E}" type="presOf" srcId="{E95C9194-FF8C-416E-9412-EF5873067F77}" destId="{20305AD9-8C5E-49EA-9276-156839FCA9E9}" srcOrd="0" destOrd="0" presId="urn:microsoft.com/office/officeart/2005/8/layout/orgChart1"/>
    <dgm:cxn modelId="{2BF05C64-787A-4D1A-8C0D-EEB2E98365B4}" type="presOf" srcId="{C2D258F6-85FB-40A2-B294-542F266C0AB3}" destId="{9AB4CC22-5F71-49A0-940E-02D4DC743DB2}" srcOrd="0" destOrd="0" presId="urn:microsoft.com/office/officeart/2005/8/layout/orgChart1"/>
    <dgm:cxn modelId="{7BB2324C-C23B-4040-9855-F91EC2739489}" type="presOf" srcId="{C3E17AD0-9A40-4D36-9BDE-1A5FDDDE922A}" destId="{F276F3E8-7486-42AF-9049-B9C22FB092CB}" srcOrd="0" destOrd="0" presId="urn:microsoft.com/office/officeart/2005/8/layout/orgChart1"/>
    <dgm:cxn modelId="{4AF38B99-176F-4534-AEE7-A996EE97F4F1}" type="presOf" srcId="{24B4A3BC-68BF-419C-9DA8-3699B5277BBB}" destId="{10FD8281-A56D-4FC8-A808-B588108F65EC}" srcOrd="0" destOrd="0" presId="urn:microsoft.com/office/officeart/2005/8/layout/orgChart1"/>
    <dgm:cxn modelId="{3D6F3BD9-8B24-4FEE-9A3E-47BB00AA8E34}" srcId="{E95C9194-FF8C-416E-9412-EF5873067F77}" destId="{C3E17AD0-9A40-4D36-9BDE-1A5FDDDE922A}" srcOrd="1" destOrd="0" parTransId="{8DAB0A30-CAE1-4DC9-91B1-DA87BE5EADEC}" sibTransId="{73EC5484-8020-491B-8538-E016CB413DE2}"/>
    <dgm:cxn modelId="{39D94B63-BBF9-4E14-9566-E46C3732B312}" type="presOf" srcId="{24B4A3BC-68BF-419C-9DA8-3699B5277BBB}" destId="{0DC4161B-D1A0-4078-A8AE-405F2B92D417}" srcOrd="1" destOrd="0" presId="urn:microsoft.com/office/officeart/2005/8/layout/orgChart1"/>
    <dgm:cxn modelId="{465BA2BD-6008-4EC1-8EA2-672D2EF01870}" type="presOf" srcId="{C3E17AD0-9A40-4D36-9BDE-1A5FDDDE922A}" destId="{AE69FDB2-9156-4366-913D-DD4121CFD87D}" srcOrd="1" destOrd="0" presId="urn:microsoft.com/office/officeart/2005/8/layout/orgChart1"/>
    <dgm:cxn modelId="{AD8098EA-7984-4BA3-9025-7092AB867EE9}" type="presOf" srcId="{009A5DCF-9CA2-4EEC-8ECE-03F3736481AC}" destId="{C1AFB271-052E-499F-8516-A697EA134506}" srcOrd="0" destOrd="0" presId="urn:microsoft.com/office/officeart/2005/8/layout/orgChart1"/>
    <dgm:cxn modelId="{1565E745-554A-4673-B79E-238E4F7732A1}" srcId="{C2D258F6-85FB-40A2-B294-542F266C0AB3}" destId="{E95C9194-FF8C-416E-9412-EF5873067F77}" srcOrd="0" destOrd="0" parTransId="{80F825DD-F88E-45CB-B9F4-60C59B941FD0}" sibTransId="{C0310589-A91B-4CDB-8627-ECAE105177EE}"/>
    <dgm:cxn modelId="{B2874A21-AD9B-4D4D-AE3A-65C89FEC80AE}" type="presOf" srcId="{E95C9194-FF8C-416E-9412-EF5873067F77}" destId="{9A881B8D-89B8-49BA-9412-53F652004C4D}" srcOrd="1" destOrd="0" presId="urn:microsoft.com/office/officeart/2005/8/layout/orgChart1"/>
    <dgm:cxn modelId="{2629698E-4349-45BD-A3FC-693116541E2F}" srcId="{E95C9194-FF8C-416E-9412-EF5873067F77}" destId="{24B4A3BC-68BF-419C-9DA8-3699B5277BBB}" srcOrd="0" destOrd="0" parTransId="{009A5DCF-9CA2-4EEC-8ECE-03F3736481AC}" sibTransId="{94794EDC-633A-4314-95BA-F493367815A9}"/>
    <dgm:cxn modelId="{6ED895C7-9F29-4ADB-9460-14D7069290B4}" type="presOf" srcId="{8DAB0A30-CAE1-4DC9-91B1-DA87BE5EADEC}" destId="{483BFD6E-1531-4C21-86C5-16D3CEE30DBB}" srcOrd="0" destOrd="0" presId="urn:microsoft.com/office/officeart/2005/8/layout/orgChart1"/>
    <dgm:cxn modelId="{A4F83FF4-819E-457E-8817-4258DC6998F7}" type="presParOf" srcId="{9AB4CC22-5F71-49A0-940E-02D4DC743DB2}" destId="{99A81879-45E9-4B5B-BBDD-7119F82F6907}" srcOrd="0" destOrd="0" presId="urn:microsoft.com/office/officeart/2005/8/layout/orgChart1"/>
    <dgm:cxn modelId="{30C77848-6D01-4EF3-8ECD-E3D884E1C068}" type="presParOf" srcId="{99A81879-45E9-4B5B-BBDD-7119F82F6907}" destId="{E8FF5A4C-2AF4-4656-8878-BD71D397F8D1}" srcOrd="0" destOrd="0" presId="urn:microsoft.com/office/officeart/2005/8/layout/orgChart1"/>
    <dgm:cxn modelId="{B9BEBCA5-BC1E-42F8-B25C-69A4A054CE25}" type="presParOf" srcId="{E8FF5A4C-2AF4-4656-8878-BD71D397F8D1}" destId="{20305AD9-8C5E-49EA-9276-156839FCA9E9}" srcOrd="0" destOrd="0" presId="urn:microsoft.com/office/officeart/2005/8/layout/orgChart1"/>
    <dgm:cxn modelId="{DA4617E5-F798-489B-84D0-CD495E7B51C2}" type="presParOf" srcId="{E8FF5A4C-2AF4-4656-8878-BD71D397F8D1}" destId="{9A881B8D-89B8-49BA-9412-53F652004C4D}" srcOrd="1" destOrd="0" presId="urn:microsoft.com/office/officeart/2005/8/layout/orgChart1"/>
    <dgm:cxn modelId="{EF88E240-C2B8-42CF-8E03-09333286A4F2}" type="presParOf" srcId="{99A81879-45E9-4B5B-BBDD-7119F82F6907}" destId="{6EE32192-658B-411D-A3AD-BEFD176DDB59}" srcOrd="1" destOrd="0" presId="urn:microsoft.com/office/officeart/2005/8/layout/orgChart1"/>
    <dgm:cxn modelId="{D21CC8E0-D2C0-456A-B2AA-46F7F3D95506}" type="presParOf" srcId="{6EE32192-658B-411D-A3AD-BEFD176DDB59}" destId="{C1AFB271-052E-499F-8516-A697EA134506}" srcOrd="0" destOrd="0" presId="urn:microsoft.com/office/officeart/2005/8/layout/orgChart1"/>
    <dgm:cxn modelId="{6752F906-2761-480B-B5DA-385A06D3CFA4}" type="presParOf" srcId="{6EE32192-658B-411D-A3AD-BEFD176DDB59}" destId="{7B8EDB95-0185-4B7A-8B09-BABC9BB2B701}" srcOrd="1" destOrd="0" presId="urn:microsoft.com/office/officeart/2005/8/layout/orgChart1"/>
    <dgm:cxn modelId="{115EB8F8-6499-4552-961C-B5DAF07EA1D4}" type="presParOf" srcId="{7B8EDB95-0185-4B7A-8B09-BABC9BB2B701}" destId="{24411A9D-DFF1-438F-A1BE-AC33197F9336}" srcOrd="0" destOrd="0" presId="urn:microsoft.com/office/officeart/2005/8/layout/orgChart1"/>
    <dgm:cxn modelId="{19000F1A-0C14-4133-A4B9-B79262599F9A}" type="presParOf" srcId="{24411A9D-DFF1-438F-A1BE-AC33197F9336}" destId="{10FD8281-A56D-4FC8-A808-B588108F65EC}" srcOrd="0" destOrd="0" presId="urn:microsoft.com/office/officeart/2005/8/layout/orgChart1"/>
    <dgm:cxn modelId="{4BA90E43-C210-49E0-A5F8-BBE704DAD403}" type="presParOf" srcId="{24411A9D-DFF1-438F-A1BE-AC33197F9336}" destId="{0DC4161B-D1A0-4078-A8AE-405F2B92D417}" srcOrd="1" destOrd="0" presId="urn:microsoft.com/office/officeart/2005/8/layout/orgChart1"/>
    <dgm:cxn modelId="{167B5718-4B2D-4A00-A083-5A59382F0ACD}" type="presParOf" srcId="{7B8EDB95-0185-4B7A-8B09-BABC9BB2B701}" destId="{15597629-0DC7-4794-959B-8BBAFF6EC8BB}" srcOrd="1" destOrd="0" presId="urn:microsoft.com/office/officeart/2005/8/layout/orgChart1"/>
    <dgm:cxn modelId="{C0DA70E8-D7AF-4BCF-8A33-BCE6BDEEEE6B}" type="presParOf" srcId="{7B8EDB95-0185-4B7A-8B09-BABC9BB2B701}" destId="{57B517F0-10C3-422A-937F-E7D46EBBEE47}" srcOrd="2" destOrd="0" presId="urn:microsoft.com/office/officeart/2005/8/layout/orgChart1"/>
    <dgm:cxn modelId="{6C4F602A-1CB3-409C-88E9-E7E3144E7AA4}" type="presParOf" srcId="{6EE32192-658B-411D-A3AD-BEFD176DDB59}" destId="{483BFD6E-1531-4C21-86C5-16D3CEE30DBB}" srcOrd="2" destOrd="0" presId="urn:microsoft.com/office/officeart/2005/8/layout/orgChart1"/>
    <dgm:cxn modelId="{B0764DD3-1F30-4C76-B44E-58E3685AB162}" type="presParOf" srcId="{6EE32192-658B-411D-A3AD-BEFD176DDB59}" destId="{08328DF3-14DF-4B40-86E6-E079F77528C8}" srcOrd="3" destOrd="0" presId="urn:microsoft.com/office/officeart/2005/8/layout/orgChart1"/>
    <dgm:cxn modelId="{EA5BF2F1-7BAD-4125-BDC1-00441898335D}" type="presParOf" srcId="{08328DF3-14DF-4B40-86E6-E079F77528C8}" destId="{B38954AD-A5D9-422E-99FA-6DB7C8FD40D3}" srcOrd="0" destOrd="0" presId="urn:microsoft.com/office/officeart/2005/8/layout/orgChart1"/>
    <dgm:cxn modelId="{402AA278-0B40-450C-A7A9-64192108CD4A}" type="presParOf" srcId="{B38954AD-A5D9-422E-99FA-6DB7C8FD40D3}" destId="{F276F3E8-7486-42AF-9049-B9C22FB092CB}" srcOrd="0" destOrd="0" presId="urn:microsoft.com/office/officeart/2005/8/layout/orgChart1"/>
    <dgm:cxn modelId="{7082D354-78D4-4AE4-B6BE-EAA7E4CF5BA6}" type="presParOf" srcId="{B38954AD-A5D9-422E-99FA-6DB7C8FD40D3}" destId="{AE69FDB2-9156-4366-913D-DD4121CFD87D}" srcOrd="1" destOrd="0" presId="urn:microsoft.com/office/officeart/2005/8/layout/orgChart1"/>
    <dgm:cxn modelId="{D38418E0-9513-4F0B-AB29-917EC822D792}" type="presParOf" srcId="{08328DF3-14DF-4B40-86E6-E079F77528C8}" destId="{ED740662-ED1F-41CB-9EC4-A82AF55518D5}" srcOrd="1" destOrd="0" presId="urn:microsoft.com/office/officeart/2005/8/layout/orgChart1"/>
    <dgm:cxn modelId="{676EA2A3-1B3D-4D00-A4CB-8B73BF2FACAA}" type="presParOf" srcId="{08328DF3-14DF-4B40-86E6-E079F77528C8}" destId="{655FEEAA-25C6-4EB6-B132-A5702457F0A4}" srcOrd="2" destOrd="0" presId="urn:microsoft.com/office/officeart/2005/8/layout/orgChart1"/>
    <dgm:cxn modelId="{FCB83A83-124D-48C6-B9F8-CF3E0142601B}" type="presParOf" srcId="{99A81879-45E9-4B5B-BBDD-7119F82F6907}" destId="{91A39031-1D56-4A1F-80ED-9845455A6CA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9B4DB0-DEE7-42FA-BC09-276137C214D5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598023-A93B-40D5-BEE4-1B70B777FD66}">
      <dgm:prSet custT="1"/>
      <dgm:spPr/>
      <dgm:t>
        <a:bodyPr/>
        <a:lstStyle/>
        <a:p>
          <a:r>
            <a:rPr lang="ru-RU" sz="2700" b="1" dirty="0" smtClean="0">
              <a:solidFill>
                <a:schemeClr val="tx2">
                  <a:lumMod val="75000"/>
                </a:schemeClr>
              </a:solidFill>
            </a:rPr>
            <a:t>Срок представления отчетности  указан </a:t>
          </a:r>
        </a:p>
        <a:p>
          <a:r>
            <a:rPr lang="ru-RU" sz="2700" b="1" dirty="0" smtClean="0">
              <a:solidFill>
                <a:schemeClr val="tx2">
                  <a:lumMod val="75000"/>
                </a:schemeClr>
              </a:solidFill>
            </a:rPr>
            <a:t>в пункте 5.2. Договора</a:t>
          </a:r>
          <a:endParaRPr lang="ru-RU" sz="2700" b="1" dirty="0">
            <a:solidFill>
              <a:schemeClr val="tx2">
                <a:lumMod val="75000"/>
              </a:schemeClr>
            </a:solidFill>
          </a:endParaRPr>
        </a:p>
      </dgm:t>
    </dgm:pt>
    <dgm:pt modelId="{D45A1AD2-CA32-4C19-A455-48A974BC3053}" type="parTrans" cxnId="{0858C310-986E-4993-BB36-42777D4ECB0C}">
      <dgm:prSet/>
      <dgm:spPr/>
      <dgm:t>
        <a:bodyPr/>
        <a:lstStyle/>
        <a:p>
          <a:endParaRPr lang="ru-RU"/>
        </a:p>
      </dgm:t>
    </dgm:pt>
    <dgm:pt modelId="{13A94FF7-4F8A-44D3-9AB6-C947032FADF8}" type="sibTrans" cxnId="{0858C310-986E-4993-BB36-42777D4ECB0C}">
      <dgm:prSet/>
      <dgm:spPr/>
      <dgm:t>
        <a:bodyPr/>
        <a:lstStyle/>
        <a:p>
          <a:endParaRPr lang="ru-RU"/>
        </a:p>
      </dgm:t>
    </dgm:pt>
    <dgm:pt modelId="{04938824-CD9C-4C46-AD00-A530DDB60E7D}">
      <dgm:prSet custT="1"/>
      <dgm:spPr/>
      <dgm:t>
        <a:bodyPr/>
        <a:lstStyle/>
        <a:p>
          <a:pPr algn="ctr"/>
          <a:r>
            <a:rPr lang="ru-RU" sz="2500" b="1" dirty="0" smtClean="0">
              <a:solidFill>
                <a:schemeClr val="tx2">
                  <a:lumMod val="75000"/>
                </a:schemeClr>
              </a:solidFill>
            </a:rPr>
            <a:t>Отчетность представляется в двух экземплярах. Приложения к отчетности представляются </a:t>
          </a:r>
        </a:p>
        <a:p>
          <a:pPr algn="ctr"/>
          <a:r>
            <a:rPr lang="ru-RU" sz="2500" b="1" dirty="0" smtClean="0">
              <a:solidFill>
                <a:schemeClr val="tx2">
                  <a:lumMod val="75000"/>
                </a:schemeClr>
              </a:solidFill>
            </a:rPr>
            <a:t>в одном экземпляре</a:t>
          </a:r>
          <a:endParaRPr lang="ru-RU" sz="2500" b="1" dirty="0">
            <a:solidFill>
              <a:schemeClr val="tx2">
                <a:lumMod val="75000"/>
              </a:schemeClr>
            </a:solidFill>
          </a:endParaRPr>
        </a:p>
      </dgm:t>
    </dgm:pt>
    <dgm:pt modelId="{CC30309C-5E71-4463-AD7A-04085A584BD3}" type="parTrans" cxnId="{0A67C9DA-67E0-4D5E-9321-CCEBFE68D68E}">
      <dgm:prSet/>
      <dgm:spPr/>
      <dgm:t>
        <a:bodyPr/>
        <a:lstStyle/>
        <a:p>
          <a:endParaRPr lang="ru-RU"/>
        </a:p>
      </dgm:t>
    </dgm:pt>
    <dgm:pt modelId="{B6088919-706D-48CD-80BE-1995DAFB4469}" type="sibTrans" cxnId="{0A67C9DA-67E0-4D5E-9321-CCEBFE68D68E}">
      <dgm:prSet/>
      <dgm:spPr/>
      <dgm:t>
        <a:bodyPr/>
        <a:lstStyle/>
        <a:p>
          <a:endParaRPr lang="ru-RU"/>
        </a:p>
      </dgm:t>
    </dgm:pt>
    <dgm:pt modelId="{FBC17A29-9D5E-4042-ABF2-C31AEC59B588}">
      <dgm:prSet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В соответствии с пунктом 4.3.7. Договора получатель субсидии обязан по запросу Администрации области представлять материалы, в том числе фотоматериалы, подтверждающие исполнение обязательств по Договору, и письменные объяснения в течение десяти календарных дней со дня получения запроса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AE2C3D84-8534-49F1-8B96-359CB9DB9F94}" type="parTrans" cxnId="{B84BEDA9-F390-4DFE-9249-C2643757476C}">
      <dgm:prSet/>
      <dgm:spPr/>
      <dgm:t>
        <a:bodyPr/>
        <a:lstStyle/>
        <a:p>
          <a:endParaRPr lang="ru-RU"/>
        </a:p>
      </dgm:t>
    </dgm:pt>
    <dgm:pt modelId="{41DA3CC9-DBEE-4CA6-84B7-262F0256A73B}" type="sibTrans" cxnId="{B84BEDA9-F390-4DFE-9249-C2643757476C}">
      <dgm:prSet/>
      <dgm:spPr/>
      <dgm:t>
        <a:bodyPr/>
        <a:lstStyle/>
        <a:p>
          <a:endParaRPr lang="ru-RU"/>
        </a:p>
      </dgm:t>
    </dgm:pt>
    <dgm:pt modelId="{5295C2F9-5AB8-4037-8C67-2BC227DA6E42}" type="pres">
      <dgm:prSet presAssocID="{409B4DB0-DEE7-42FA-BC09-276137C214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AC41D0-5E50-441C-A70C-E6659961C6D2}" type="pres">
      <dgm:prSet presAssocID="{4B598023-A93B-40D5-BEE4-1B70B777FD66}" presName="linNode" presStyleCnt="0"/>
      <dgm:spPr/>
    </dgm:pt>
    <dgm:pt modelId="{DC3F94AF-7CCB-4917-A0D2-7C6D203E1FAC}" type="pres">
      <dgm:prSet presAssocID="{4B598023-A93B-40D5-BEE4-1B70B777FD66}" presName="parentText" presStyleLbl="node1" presStyleIdx="0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F85D-31D4-4170-89F8-C37E4FF98D58}" type="pres">
      <dgm:prSet presAssocID="{13A94FF7-4F8A-44D3-9AB6-C947032FADF8}" presName="sp" presStyleCnt="0"/>
      <dgm:spPr/>
    </dgm:pt>
    <dgm:pt modelId="{FC5E0F67-45F6-4D4D-9596-21112A1898E8}" type="pres">
      <dgm:prSet presAssocID="{04938824-CD9C-4C46-AD00-A530DDB60E7D}" presName="linNode" presStyleCnt="0"/>
      <dgm:spPr/>
    </dgm:pt>
    <dgm:pt modelId="{0570F966-4DBB-40A1-87BD-8C41D8EB8B54}" type="pres">
      <dgm:prSet presAssocID="{04938824-CD9C-4C46-AD00-A530DDB60E7D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716BD-F50A-4F57-9998-05F306004A47}" type="pres">
      <dgm:prSet presAssocID="{B6088919-706D-48CD-80BE-1995DAFB4469}" presName="sp" presStyleCnt="0"/>
      <dgm:spPr/>
    </dgm:pt>
    <dgm:pt modelId="{A3170077-FB5F-4B5F-BDD5-E526B83B437A}" type="pres">
      <dgm:prSet presAssocID="{FBC17A29-9D5E-4042-ABF2-C31AEC59B588}" presName="linNode" presStyleCnt="0"/>
      <dgm:spPr/>
    </dgm:pt>
    <dgm:pt modelId="{7C3FCB60-0602-439E-891F-666977B59032}" type="pres">
      <dgm:prSet presAssocID="{FBC17A29-9D5E-4042-ABF2-C31AEC59B588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DBE643-0814-4B59-BED3-4AAF0235FC5E}" type="presOf" srcId="{4B598023-A93B-40D5-BEE4-1B70B777FD66}" destId="{DC3F94AF-7CCB-4917-A0D2-7C6D203E1FAC}" srcOrd="0" destOrd="0" presId="urn:microsoft.com/office/officeart/2005/8/layout/vList5"/>
    <dgm:cxn modelId="{171CF141-AF13-43B7-9E9B-A67E3AA16101}" type="presOf" srcId="{409B4DB0-DEE7-42FA-BC09-276137C214D5}" destId="{5295C2F9-5AB8-4037-8C67-2BC227DA6E42}" srcOrd="0" destOrd="0" presId="urn:microsoft.com/office/officeart/2005/8/layout/vList5"/>
    <dgm:cxn modelId="{B84BEDA9-F390-4DFE-9249-C2643757476C}" srcId="{409B4DB0-DEE7-42FA-BC09-276137C214D5}" destId="{FBC17A29-9D5E-4042-ABF2-C31AEC59B588}" srcOrd="2" destOrd="0" parTransId="{AE2C3D84-8534-49F1-8B96-359CB9DB9F94}" sibTransId="{41DA3CC9-DBEE-4CA6-84B7-262F0256A73B}"/>
    <dgm:cxn modelId="{0A67C9DA-67E0-4D5E-9321-CCEBFE68D68E}" srcId="{409B4DB0-DEE7-42FA-BC09-276137C214D5}" destId="{04938824-CD9C-4C46-AD00-A530DDB60E7D}" srcOrd="1" destOrd="0" parTransId="{CC30309C-5E71-4463-AD7A-04085A584BD3}" sibTransId="{B6088919-706D-48CD-80BE-1995DAFB4469}"/>
    <dgm:cxn modelId="{E72BC253-2B4B-4BAC-AD6B-11BD74D3559D}" type="presOf" srcId="{04938824-CD9C-4C46-AD00-A530DDB60E7D}" destId="{0570F966-4DBB-40A1-87BD-8C41D8EB8B54}" srcOrd="0" destOrd="0" presId="urn:microsoft.com/office/officeart/2005/8/layout/vList5"/>
    <dgm:cxn modelId="{E4739AEA-125E-41B3-89F6-8E418E55A304}" type="presOf" srcId="{FBC17A29-9D5E-4042-ABF2-C31AEC59B588}" destId="{7C3FCB60-0602-439E-891F-666977B59032}" srcOrd="0" destOrd="0" presId="urn:microsoft.com/office/officeart/2005/8/layout/vList5"/>
    <dgm:cxn modelId="{0858C310-986E-4993-BB36-42777D4ECB0C}" srcId="{409B4DB0-DEE7-42FA-BC09-276137C214D5}" destId="{4B598023-A93B-40D5-BEE4-1B70B777FD66}" srcOrd="0" destOrd="0" parTransId="{D45A1AD2-CA32-4C19-A455-48A974BC3053}" sibTransId="{13A94FF7-4F8A-44D3-9AB6-C947032FADF8}"/>
    <dgm:cxn modelId="{27CD84B2-9B0E-4F40-98D3-20B1F8C03C6E}" type="presParOf" srcId="{5295C2F9-5AB8-4037-8C67-2BC227DA6E42}" destId="{73AC41D0-5E50-441C-A70C-E6659961C6D2}" srcOrd="0" destOrd="0" presId="urn:microsoft.com/office/officeart/2005/8/layout/vList5"/>
    <dgm:cxn modelId="{D18FB6E0-15F8-4E8C-9FDE-3857BA062AC9}" type="presParOf" srcId="{73AC41D0-5E50-441C-A70C-E6659961C6D2}" destId="{DC3F94AF-7CCB-4917-A0D2-7C6D203E1FAC}" srcOrd="0" destOrd="0" presId="urn:microsoft.com/office/officeart/2005/8/layout/vList5"/>
    <dgm:cxn modelId="{375C6601-DD23-4D93-9F3F-400E05F655BE}" type="presParOf" srcId="{5295C2F9-5AB8-4037-8C67-2BC227DA6E42}" destId="{46B2F85D-31D4-4170-89F8-C37E4FF98D58}" srcOrd="1" destOrd="0" presId="urn:microsoft.com/office/officeart/2005/8/layout/vList5"/>
    <dgm:cxn modelId="{1E702D32-B065-4031-973D-8CAA6FB0D67B}" type="presParOf" srcId="{5295C2F9-5AB8-4037-8C67-2BC227DA6E42}" destId="{FC5E0F67-45F6-4D4D-9596-21112A1898E8}" srcOrd="2" destOrd="0" presId="urn:microsoft.com/office/officeart/2005/8/layout/vList5"/>
    <dgm:cxn modelId="{191852E2-FD44-43BC-9C33-AE03AC06F334}" type="presParOf" srcId="{FC5E0F67-45F6-4D4D-9596-21112A1898E8}" destId="{0570F966-4DBB-40A1-87BD-8C41D8EB8B54}" srcOrd="0" destOrd="0" presId="urn:microsoft.com/office/officeart/2005/8/layout/vList5"/>
    <dgm:cxn modelId="{001648DF-E59D-465C-B94C-FF9A99851D24}" type="presParOf" srcId="{5295C2F9-5AB8-4037-8C67-2BC227DA6E42}" destId="{807716BD-F50A-4F57-9998-05F306004A47}" srcOrd="3" destOrd="0" presId="urn:microsoft.com/office/officeart/2005/8/layout/vList5"/>
    <dgm:cxn modelId="{D2EF8E1A-2657-4EF0-956A-842DD0FA434E}" type="presParOf" srcId="{5295C2F9-5AB8-4037-8C67-2BC227DA6E42}" destId="{A3170077-FB5F-4B5F-BDD5-E526B83B437A}" srcOrd="4" destOrd="0" presId="urn:microsoft.com/office/officeart/2005/8/layout/vList5"/>
    <dgm:cxn modelId="{8F1BEA0B-4069-4DE9-AA46-C9E4F3FC2374}" type="presParOf" srcId="{A3170077-FB5F-4B5F-BDD5-E526B83B437A}" destId="{7C3FCB60-0602-439E-891F-666977B5903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9B4DB0-DEE7-42FA-BC09-276137C214D5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598023-A93B-40D5-BEE4-1B70B777FD66}">
      <dgm:prSet custT="1"/>
      <dgm:spPr/>
      <dgm:t>
        <a:bodyPr/>
        <a:lstStyle/>
        <a:p>
          <a:pPr algn="just"/>
          <a:r>
            <a:rPr lang="ru-RU" sz="2700" b="1" dirty="0" smtClean="0">
              <a:solidFill>
                <a:schemeClr val="tx2">
                  <a:lumMod val="75000"/>
                </a:schemeClr>
              </a:solidFill>
            </a:rPr>
            <a:t>В соответствии с пунктом 4.3.13 Договора получатель обязан </a:t>
          </a:r>
          <a:r>
            <a:rPr lang="ru-RU" sz="2700" dirty="0" smtClean="0"/>
            <a:t>обеспечить достижение следующих значений </a:t>
          </a:r>
          <a:r>
            <a:rPr lang="ru-RU" sz="2700" u="sng" dirty="0" smtClean="0"/>
            <a:t>показателей результативности использования субсидии:</a:t>
          </a:r>
        </a:p>
        <a:p>
          <a:pPr algn="just"/>
          <a:r>
            <a:rPr lang="ru-RU" sz="2500" dirty="0" smtClean="0"/>
            <a:t>1) </a:t>
          </a:r>
          <a:r>
            <a:rPr lang="ru-RU" sz="2500" b="1" dirty="0" smtClean="0"/>
            <a:t>количество </a:t>
          </a:r>
          <a:r>
            <a:rPr lang="ru-RU" sz="2500" b="1" dirty="0" err="1" smtClean="0"/>
            <a:t>благополучателей</a:t>
          </a:r>
          <a:r>
            <a:rPr lang="ru-RU" sz="2500" b="1" dirty="0" smtClean="0"/>
            <a:t> </a:t>
          </a:r>
          <a:r>
            <a:rPr lang="ru-RU" sz="2500" dirty="0" smtClean="0"/>
            <a:t>социального проекта составит ___ человек;</a:t>
          </a:r>
        </a:p>
        <a:p>
          <a:pPr algn="just"/>
          <a:r>
            <a:rPr lang="ru-RU" sz="2500" dirty="0" smtClean="0"/>
            <a:t>2) </a:t>
          </a:r>
          <a:r>
            <a:rPr lang="ru-RU" sz="2500" b="1" dirty="0" smtClean="0"/>
            <a:t>количество привлекаемых добровольцев </a:t>
          </a:r>
          <a:r>
            <a:rPr lang="ru-RU" sz="2500" dirty="0" smtClean="0"/>
            <a:t>к реализации социального проекта составит ____ человек;</a:t>
          </a:r>
        </a:p>
        <a:p>
          <a:pPr algn="just"/>
          <a:r>
            <a:rPr lang="ru-RU" sz="2500" dirty="0" smtClean="0"/>
            <a:t>3) </a:t>
          </a:r>
          <a:r>
            <a:rPr lang="ru-RU" sz="2500" b="1" dirty="0" smtClean="0"/>
            <a:t>иные показатели результативности </a:t>
          </a:r>
          <a:r>
            <a:rPr lang="ru-RU" sz="2500" dirty="0" smtClean="0"/>
            <a:t>использования субсидии, отражающие достижение целей и задач социального проекта</a:t>
          </a:r>
          <a:endParaRPr lang="ru-RU" sz="2500" b="1" dirty="0">
            <a:solidFill>
              <a:schemeClr val="tx2">
                <a:lumMod val="75000"/>
              </a:schemeClr>
            </a:solidFill>
          </a:endParaRPr>
        </a:p>
      </dgm:t>
    </dgm:pt>
    <dgm:pt modelId="{D45A1AD2-CA32-4C19-A455-48A974BC3053}" type="parTrans" cxnId="{0858C310-986E-4993-BB36-42777D4ECB0C}">
      <dgm:prSet/>
      <dgm:spPr/>
      <dgm:t>
        <a:bodyPr/>
        <a:lstStyle/>
        <a:p>
          <a:endParaRPr lang="ru-RU"/>
        </a:p>
      </dgm:t>
    </dgm:pt>
    <dgm:pt modelId="{13A94FF7-4F8A-44D3-9AB6-C947032FADF8}" type="sibTrans" cxnId="{0858C310-986E-4993-BB36-42777D4ECB0C}">
      <dgm:prSet/>
      <dgm:spPr/>
      <dgm:t>
        <a:bodyPr/>
        <a:lstStyle/>
        <a:p>
          <a:endParaRPr lang="ru-RU"/>
        </a:p>
      </dgm:t>
    </dgm:pt>
    <dgm:pt modelId="{5295C2F9-5AB8-4037-8C67-2BC227DA6E42}" type="pres">
      <dgm:prSet presAssocID="{409B4DB0-DEE7-42FA-BC09-276137C214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AC41D0-5E50-441C-A70C-E6659961C6D2}" type="pres">
      <dgm:prSet presAssocID="{4B598023-A93B-40D5-BEE4-1B70B777FD66}" presName="linNode" presStyleCnt="0"/>
      <dgm:spPr/>
    </dgm:pt>
    <dgm:pt modelId="{DC3F94AF-7CCB-4917-A0D2-7C6D203E1FAC}" type="pres">
      <dgm:prSet presAssocID="{4B598023-A93B-40D5-BEE4-1B70B777FD66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125D36-7484-4BBD-A13E-E318575E7EDD}" type="presOf" srcId="{409B4DB0-DEE7-42FA-BC09-276137C214D5}" destId="{5295C2F9-5AB8-4037-8C67-2BC227DA6E42}" srcOrd="0" destOrd="0" presId="urn:microsoft.com/office/officeart/2005/8/layout/vList5"/>
    <dgm:cxn modelId="{8CBFF5A9-EAEB-4BA5-93AB-DE9FEFA5DE79}" type="presOf" srcId="{4B598023-A93B-40D5-BEE4-1B70B777FD66}" destId="{DC3F94AF-7CCB-4917-A0D2-7C6D203E1FAC}" srcOrd="0" destOrd="0" presId="urn:microsoft.com/office/officeart/2005/8/layout/vList5"/>
    <dgm:cxn modelId="{0858C310-986E-4993-BB36-42777D4ECB0C}" srcId="{409B4DB0-DEE7-42FA-BC09-276137C214D5}" destId="{4B598023-A93B-40D5-BEE4-1B70B777FD66}" srcOrd="0" destOrd="0" parTransId="{D45A1AD2-CA32-4C19-A455-48A974BC3053}" sibTransId="{13A94FF7-4F8A-44D3-9AB6-C947032FADF8}"/>
    <dgm:cxn modelId="{6F6CB69F-48C1-4536-BF8A-A6902DF98C4C}" type="presParOf" srcId="{5295C2F9-5AB8-4037-8C67-2BC227DA6E42}" destId="{73AC41D0-5E50-441C-A70C-E6659961C6D2}" srcOrd="0" destOrd="0" presId="urn:microsoft.com/office/officeart/2005/8/layout/vList5"/>
    <dgm:cxn modelId="{1EAAE3AC-21CF-49AA-ACBB-B761B622C5C0}" type="presParOf" srcId="{73AC41D0-5E50-441C-A70C-E6659961C6D2}" destId="{DC3F94AF-7CCB-4917-A0D2-7C6D203E1FA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9B4DB0-DEE7-42FA-BC09-276137C214D5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D3F6FF-0084-44EC-A8F6-265CDF88FD13}">
      <dgm:prSet custT="1"/>
      <dgm:spPr/>
      <dgm:t>
        <a:bodyPr anchor="t"/>
        <a:lstStyle/>
        <a:p>
          <a:pPr algn="just" rtl="0"/>
          <a:r>
            <a:rPr lang="ru-RU" sz="2400" b="1" dirty="0" smtClean="0">
              <a:solidFill>
                <a:schemeClr val="tx2">
                  <a:lumMod val="75000"/>
                </a:schemeClr>
              </a:solidFill>
            </a:rPr>
            <a:t>1) </a:t>
          </a:r>
          <a:r>
            <a:rPr lang="ru-RU" sz="2400" dirty="0" smtClean="0">
              <a:solidFill>
                <a:schemeClr val="tx2">
                  <a:lumMod val="75000"/>
                </a:schemeClr>
              </a:solidFill>
            </a:rPr>
            <a:t>описание содержания проделанной работы в соответствии с планом-графиком выполнения социального проекта с указанием фактического срока реализации мероприятий социального проекта:</a:t>
          </a:r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 </a:t>
          </a:r>
          <a:endParaRPr lang="ru-RU" sz="2000" b="1" dirty="0">
            <a:solidFill>
              <a:schemeClr val="tx2">
                <a:lumMod val="75000"/>
              </a:schemeClr>
            </a:solidFill>
          </a:endParaRPr>
        </a:p>
      </dgm:t>
    </dgm:pt>
    <dgm:pt modelId="{4960752B-D9AA-4814-961F-D1A7D207C84D}" type="parTrans" cxnId="{71C1C4D4-B5B3-486C-9FBF-4C8FBDACFA30}">
      <dgm:prSet/>
      <dgm:spPr/>
      <dgm:t>
        <a:bodyPr/>
        <a:lstStyle/>
        <a:p>
          <a:endParaRPr lang="ru-RU"/>
        </a:p>
      </dgm:t>
    </dgm:pt>
    <dgm:pt modelId="{671C04E1-277E-4C92-8AAF-2BDFB341BBB2}" type="sibTrans" cxnId="{71C1C4D4-B5B3-486C-9FBF-4C8FBDACFA30}">
      <dgm:prSet/>
      <dgm:spPr/>
      <dgm:t>
        <a:bodyPr/>
        <a:lstStyle/>
        <a:p>
          <a:endParaRPr lang="ru-RU"/>
        </a:p>
      </dgm:t>
    </dgm:pt>
    <dgm:pt modelId="{5295C2F9-5AB8-4037-8C67-2BC227DA6E42}" type="pres">
      <dgm:prSet presAssocID="{409B4DB0-DEE7-42FA-BC09-276137C214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48E873-7FB6-43AA-9B56-CF39D7AD2145}" type="pres">
      <dgm:prSet presAssocID="{2BD3F6FF-0084-44EC-A8F6-265CDF88FD13}" presName="linNode" presStyleCnt="0"/>
      <dgm:spPr/>
    </dgm:pt>
    <dgm:pt modelId="{BE9CC069-FE3A-4E2A-A3AB-C903FDB25E34}" type="pres">
      <dgm:prSet presAssocID="{2BD3F6FF-0084-44EC-A8F6-265CDF88FD13}" presName="parentText" presStyleLbl="node1" presStyleIdx="0" presStyleCnt="1" custScaleX="277778" custScaleY="1180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980B61-1B30-4241-A0FD-43E0B071BA2D}" type="presOf" srcId="{409B4DB0-DEE7-42FA-BC09-276137C214D5}" destId="{5295C2F9-5AB8-4037-8C67-2BC227DA6E42}" srcOrd="0" destOrd="0" presId="urn:microsoft.com/office/officeart/2005/8/layout/vList5"/>
    <dgm:cxn modelId="{71C1C4D4-B5B3-486C-9FBF-4C8FBDACFA30}" srcId="{409B4DB0-DEE7-42FA-BC09-276137C214D5}" destId="{2BD3F6FF-0084-44EC-A8F6-265CDF88FD13}" srcOrd="0" destOrd="0" parTransId="{4960752B-D9AA-4814-961F-D1A7D207C84D}" sibTransId="{671C04E1-277E-4C92-8AAF-2BDFB341BBB2}"/>
    <dgm:cxn modelId="{EC11A308-842A-4AEE-B146-B40FC07EF24A}" type="presOf" srcId="{2BD3F6FF-0084-44EC-A8F6-265CDF88FD13}" destId="{BE9CC069-FE3A-4E2A-A3AB-C903FDB25E34}" srcOrd="0" destOrd="0" presId="urn:microsoft.com/office/officeart/2005/8/layout/vList5"/>
    <dgm:cxn modelId="{624F8838-64E0-4E5D-9583-C4BD52006E19}" type="presParOf" srcId="{5295C2F9-5AB8-4037-8C67-2BC227DA6E42}" destId="{4148E873-7FB6-43AA-9B56-CF39D7AD2145}" srcOrd="0" destOrd="0" presId="urn:microsoft.com/office/officeart/2005/8/layout/vList5"/>
    <dgm:cxn modelId="{5C033035-1CF6-4045-8632-21A58F6EE3AF}" type="presParOf" srcId="{4148E873-7FB6-43AA-9B56-CF39D7AD2145}" destId="{BE9CC069-FE3A-4E2A-A3AB-C903FDB25E3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9B4DB0-DEE7-42FA-BC09-276137C214D5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1D48DE-FCBE-4E21-8180-F405AC42185D}">
      <dgm:prSet/>
      <dgm:spPr/>
      <dgm:t>
        <a:bodyPr/>
        <a:lstStyle/>
        <a:p>
          <a:pPr algn="just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2) достигнутые результаты;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BB4CB66A-8A63-4251-AD97-23098183CA35}" type="parTrans" cxnId="{579C0042-4BA9-407E-B7CF-CE61909C47EF}">
      <dgm:prSet/>
      <dgm:spPr/>
      <dgm:t>
        <a:bodyPr/>
        <a:lstStyle/>
        <a:p>
          <a:endParaRPr lang="ru-RU"/>
        </a:p>
      </dgm:t>
    </dgm:pt>
    <dgm:pt modelId="{4B051F36-2F19-45C7-BE8A-E5C2D253C55F}" type="sibTrans" cxnId="{579C0042-4BA9-407E-B7CF-CE61909C47EF}">
      <dgm:prSet/>
      <dgm:spPr/>
      <dgm:t>
        <a:bodyPr/>
        <a:lstStyle/>
        <a:p>
          <a:endParaRPr lang="ru-RU"/>
        </a:p>
      </dgm:t>
    </dgm:pt>
    <dgm:pt modelId="{16D0BC93-5351-4E00-8DE4-EF990CBE81F9}">
      <dgm:prSet/>
      <dgm:spPr/>
      <dgm:t>
        <a:bodyPr/>
        <a:lstStyle/>
        <a:p>
          <a:pPr algn="just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3) наличие и характер незапланированных результатов;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0B337696-CB91-4AB9-9280-C4C658B734E1}" type="parTrans" cxnId="{15A000D1-513C-47F2-8C9F-27D30E4EB811}">
      <dgm:prSet/>
      <dgm:spPr/>
      <dgm:t>
        <a:bodyPr/>
        <a:lstStyle/>
        <a:p>
          <a:endParaRPr lang="ru-RU"/>
        </a:p>
      </dgm:t>
    </dgm:pt>
    <dgm:pt modelId="{FDF31DAE-0317-45BD-8111-079DD0822E01}" type="sibTrans" cxnId="{15A000D1-513C-47F2-8C9F-27D30E4EB811}">
      <dgm:prSet/>
      <dgm:spPr/>
      <dgm:t>
        <a:bodyPr/>
        <a:lstStyle/>
        <a:p>
          <a:endParaRPr lang="ru-RU"/>
        </a:p>
      </dgm:t>
    </dgm:pt>
    <dgm:pt modelId="{11D50589-7DB5-4375-97F4-409E763FA24F}">
      <dgm:prSet/>
      <dgm:spPr/>
      <dgm:t>
        <a:bodyPr/>
        <a:lstStyle/>
        <a:p>
          <a:pPr algn="just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4) оценка успешности социального проекта;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5FFC06BD-E975-4316-B40B-FBD4270856E2}" type="parTrans" cxnId="{EA7F1039-2022-474B-88B2-E530F26BE399}">
      <dgm:prSet/>
      <dgm:spPr/>
      <dgm:t>
        <a:bodyPr/>
        <a:lstStyle/>
        <a:p>
          <a:endParaRPr lang="ru-RU"/>
        </a:p>
      </dgm:t>
    </dgm:pt>
    <dgm:pt modelId="{6DBAF9E0-A278-4907-9118-111DC8FB06C4}" type="sibTrans" cxnId="{EA7F1039-2022-474B-88B2-E530F26BE399}">
      <dgm:prSet/>
      <dgm:spPr/>
      <dgm:t>
        <a:bodyPr/>
        <a:lstStyle/>
        <a:p>
          <a:endParaRPr lang="ru-RU"/>
        </a:p>
      </dgm:t>
    </dgm:pt>
    <dgm:pt modelId="{BEF5CD6F-C72C-4155-B9B5-21995964E11A}">
      <dgm:prSet/>
      <dgm:spPr/>
      <dgm:t>
        <a:bodyPr/>
        <a:lstStyle/>
        <a:p>
          <a:pPr algn="just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5) недостатки, выявленные в ходе реализации социального проекта;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5D8189B2-1DEA-4A49-92E2-43C67A61D24B}" type="parTrans" cxnId="{3F2CCDD4-AB1D-417E-842C-D5EAC226A041}">
      <dgm:prSet/>
      <dgm:spPr/>
      <dgm:t>
        <a:bodyPr/>
        <a:lstStyle/>
        <a:p>
          <a:endParaRPr lang="ru-RU"/>
        </a:p>
      </dgm:t>
    </dgm:pt>
    <dgm:pt modelId="{826883EB-77EA-4C21-80BB-EBDEA1AB79F8}" type="sibTrans" cxnId="{3F2CCDD4-AB1D-417E-842C-D5EAC226A041}">
      <dgm:prSet/>
      <dgm:spPr/>
      <dgm:t>
        <a:bodyPr/>
        <a:lstStyle/>
        <a:p>
          <a:endParaRPr lang="ru-RU"/>
        </a:p>
      </dgm:t>
    </dgm:pt>
    <dgm:pt modelId="{80C980D5-FC7A-4BC2-870D-ED26D3F24318}">
      <dgm:prSet/>
      <dgm:spPr/>
      <dgm:t>
        <a:bodyPr/>
        <a:lstStyle/>
        <a:p>
          <a:pPr algn="just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6) фотоматериалы, иллюстрирующие основные этапы реализации социального проекта;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776FC73C-ACBD-4937-94A0-8A3734AF07E2}" type="parTrans" cxnId="{E1288E57-C73B-4E81-BBAE-0661DDEAC05E}">
      <dgm:prSet/>
      <dgm:spPr/>
      <dgm:t>
        <a:bodyPr/>
        <a:lstStyle/>
        <a:p>
          <a:endParaRPr lang="ru-RU"/>
        </a:p>
      </dgm:t>
    </dgm:pt>
    <dgm:pt modelId="{751CA3A5-3861-4099-ADC1-0A546D14C612}" type="sibTrans" cxnId="{E1288E57-C73B-4E81-BBAE-0661DDEAC05E}">
      <dgm:prSet/>
      <dgm:spPr/>
      <dgm:t>
        <a:bodyPr/>
        <a:lstStyle/>
        <a:p>
          <a:endParaRPr lang="ru-RU"/>
        </a:p>
      </dgm:t>
    </dgm:pt>
    <dgm:pt modelId="{9BE7AED1-C9CA-4448-BF5A-9CF8F1B59BEF}">
      <dgm:prSet/>
      <dgm:spPr/>
      <dgm:t>
        <a:bodyPr/>
        <a:lstStyle/>
        <a:p>
          <a:pPr algn="just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7) печатные материалы, выпущенные в рамках реализации социального проекта   (при наличии);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E10A1804-A75C-4206-B857-EB90DB26760F}" type="parTrans" cxnId="{97CB8E61-FC10-4097-9F67-363EBD024BB4}">
      <dgm:prSet/>
      <dgm:spPr/>
      <dgm:t>
        <a:bodyPr/>
        <a:lstStyle/>
        <a:p>
          <a:endParaRPr lang="ru-RU"/>
        </a:p>
      </dgm:t>
    </dgm:pt>
    <dgm:pt modelId="{224F9334-FB20-4041-8F11-0816CB1D3EEA}" type="sibTrans" cxnId="{97CB8E61-FC10-4097-9F67-363EBD024BB4}">
      <dgm:prSet/>
      <dgm:spPr/>
      <dgm:t>
        <a:bodyPr/>
        <a:lstStyle/>
        <a:p>
          <a:endParaRPr lang="ru-RU"/>
        </a:p>
      </dgm:t>
    </dgm:pt>
    <dgm:pt modelId="{F131170B-01A8-4B67-81D2-FEA53DE6458E}">
      <dgm:prSet/>
      <dgm:spPr/>
      <dgm:t>
        <a:bodyPr/>
        <a:lstStyle/>
        <a:p>
          <a:pPr algn="just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8) материалы, опубликованные в средствах массовой информации, о реализации социального проекта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0826C222-E44D-44C3-977C-B4BC67EF519B}" type="parTrans" cxnId="{A8FC7C82-3E91-4B37-9584-FA8F22CCB122}">
      <dgm:prSet/>
      <dgm:spPr/>
      <dgm:t>
        <a:bodyPr/>
        <a:lstStyle/>
        <a:p>
          <a:endParaRPr lang="ru-RU"/>
        </a:p>
      </dgm:t>
    </dgm:pt>
    <dgm:pt modelId="{AF4AFDA8-3C50-4ACB-81CE-FC33AC559663}" type="sibTrans" cxnId="{A8FC7C82-3E91-4B37-9584-FA8F22CCB122}">
      <dgm:prSet/>
      <dgm:spPr/>
      <dgm:t>
        <a:bodyPr/>
        <a:lstStyle/>
        <a:p>
          <a:endParaRPr lang="ru-RU"/>
        </a:p>
      </dgm:t>
    </dgm:pt>
    <dgm:pt modelId="{5295C2F9-5AB8-4037-8C67-2BC227DA6E42}" type="pres">
      <dgm:prSet presAssocID="{409B4DB0-DEE7-42FA-BC09-276137C214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9C56F6-B7E2-4534-A397-46B5B393E5CC}" type="pres">
      <dgm:prSet presAssocID="{661D48DE-FCBE-4E21-8180-F405AC42185D}" presName="linNode" presStyleCnt="0"/>
      <dgm:spPr/>
    </dgm:pt>
    <dgm:pt modelId="{A468F076-9963-472B-9037-006206D566C8}" type="pres">
      <dgm:prSet presAssocID="{661D48DE-FCBE-4E21-8180-F405AC42185D}" presName="parentText" presStyleLbl="node1" presStyleIdx="0" presStyleCnt="7" custScaleX="2771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BBF87-ED20-455E-9F52-32D31814EC42}" type="pres">
      <dgm:prSet presAssocID="{4B051F36-2F19-45C7-BE8A-E5C2D253C55F}" presName="sp" presStyleCnt="0"/>
      <dgm:spPr/>
    </dgm:pt>
    <dgm:pt modelId="{CC8923CB-2DF8-4224-97D5-AB9566578A28}" type="pres">
      <dgm:prSet presAssocID="{16D0BC93-5351-4E00-8DE4-EF990CBE81F9}" presName="linNode" presStyleCnt="0"/>
      <dgm:spPr/>
    </dgm:pt>
    <dgm:pt modelId="{7201D72C-9E1B-4C12-B399-4FA1AAB2D091}" type="pres">
      <dgm:prSet presAssocID="{16D0BC93-5351-4E00-8DE4-EF990CBE81F9}" presName="parentText" presStyleLbl="node1" presStyleIdx="1" presStyleCnt="7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9FB0F-355F-43DA-896A-352C56D48E82}" type="pres">
      <dgm:prSet presAssocID="{FDF31DAE-0317-45BD-8111-079DD0822E01}" presName="sp" presStyleCnt="0"/>
      <dgm:spPr/>
    </dgm:pt>
    <dgm:pt modelId="{629E90C3-E700-4CE3-A19C-0EDACC8CCB9F}" type="pres">
      <dgm:prSet presAssocID="{11D50589-7DB5-4375-97F4-409E763FA24F}" presName="linNode" presStyleCnt="0"/>
      <dgm:spPr/>
    </dgm:pt>
    <dgm:pt modelId="{17FDA260-2F94-4DAF-8609-CD8E54C851BD}" type="pres">
      <dgm:prSet presAssocID="{11D50589-7DB5-4375-97F4-409E763FA24F}" presName="parentText" presStyleLbl="node1" presStyleIdx="2" presStyleCnt="7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7E81B6-8AB5-4622-B4CD-4FB02215CFAD}" type="pres">
      <dgm:prSet presAssocID="{6DBAF9E0-A278-4907-9118-111DC8FB06C4}" presName="sp" presStyleCnt="0"/>
      <dgm:spPr/>
    </dgm:pt>
    <dgm:pt modelId="{929CE7D1-FB63-4172-9716-958E98750771}" type="pres">
      <dgm:prSet presAssocID="{BEF5CD6F-C72C-4155-B9B5-21995964E11A}" presName="linNode" presStyleCnt="0"/>
      <dgm:spPr/>
    </dgm:pt>
    <dgm:pt modelId="{6C990A3C-12AA-4388-81F6-4C167F7BA008}" type="pres">
      <dgm:prSet presAssocID="{BEF5CD6F-C72C-4155-B9B5-21995964E11A}" presName="parentText" presStyleLbl="node1" presStyleIdx="3" presStyleCnt="7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8DAE08-F1BD-4475-8631-D09A9ED5FD4F}" type="pres">
      <dgm:prSet presAssocID="{826883EB-77EA-4C21-80BB-EBDEA1AB79F8}" presName="sp" presStyleCnt="0"/>
      <dgm:spPr/>
    </dgm:pt>
    <dgm:pt modelId="{DF97FFF9-E3B7-48D5-9F21-6BDE14510526}" type="pres">
      <dgm:prSet presAssocID="{80C980D5-FC7A-4BC2-870D-ED26D3F24318}" presName="linNode" presStyleCnt="0"/>
      <dgm:spPr/>
    </dgm:pt>
    <dgm:pt modelId="{227A58F8-25AB-4551-9816-71870728CF03}" type="pres">
      <dgm:prSet presAssocID="{80C980D5-FC7A-4BC2-870D-ED26D3F24318}" presName="parentText" presStyleLbl="node1" presStyleIdx="4" presStyleCnt="7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1F1611-3A5D-45D1-B83B-7997531479C8}" type="pres">
      <dgm:prSet presAssocID="{751CA3A5-3861-4099-ADC1-0A546D14C612}" presName="sp" presStyleCnt="0"/>
      <dgm:spPr/>
    </dgm:pt>
    <dgm:pt modelId="{B5FF8815-2B98-4C3E-9782-6730DB8DA59F}" type="pres">
      <dgm:prSet presAssocID="{9BE7AED1-C9CA-4448-BF5A-9CF8F1B59BEF}" presName="linNode" presStyleCnt="0"/>
      <dgm:spPr/>
    </dgm:pt>
    <dgm:pt modelId="{FA5E7D3F-06BD-41F3-B12C-1EBF9B17753C}" type="pres">
      <dgm:prSet presAssocID="{9BE7AED1-C9CA-4448-BF5A-9CF8F1B59BEF}" presName="parentText" presStyleLbl="node1" presStyleIdx="5" presStyleCnt="7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7D684-594D-40EF-AE73-B948FCA2D2EE}" type="pres">
      <dgm:prSet presAssocID="{224F9334-FB20-4041-8F11-0816CB1D3EEA}" presName="sp" presStyleCnt="0"/>
      <dgm:spPr/>
    </dgm:pt>
    <dgm:pt modelId="{995360EB-EEB1-4816-B911-8A0BE5305DB6}" type="pres">
      <dgm:prSet presAssocID="{F131170B-01A8-4B67-81D2-FEA53DE6458E}" presName="linNode" presStyleCnt="0"/>
      <dgm:spPr/>
    </dgm:pt>
    <dgm:pt modelId="{6504117C-5A56-4855-8F9E-0F9B4D68393B}" type="pres">
      <dgm:prSet presAssocID="{F131170B-01A8-4B67-81D2-FEA53DE6458E}" presName="parentText" presStyleLbl="node1" presStyleIdx="6" presStyleCnt="7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B28F7A-5F21-4200-8083-80731F825F23}" type="presOf" srcId="{16D0BC93-5351-4E00-8DE4-EF990CBE81F9}" destId="{7201D72C-9E1B-4C12-B399-4FA1AAB2D091}" srcOrd="0" destOrd="0" presId="urn:microsoft.com/office/officeart/2005/8/layout/vList5"/>
    <dgm:cxn modelId="{579C0042-4BA9-407E-B7CF-CE61909C47EF}" srcId="{409B4DB0-DEE7-42FA-BC09-276137C214D5}" destId="{661D48DE-FCBE-4E21-8180-F405AC42185D}" srcOrd="0" destOrd="0" parTransId="{BB4CB66A-8A63-4251-AD97-23098183CA35}" sibTransId="{4B051F36-2F19-45C7-BE8A-E5C2D253C55F}"/>
    <dgm:cxn modelId="{84E80F2A-6546-4F05-BFD5-8EE12569DCCE}" type="presOf" srcId="{80C980D5-FC7A-4BC2-870D-ED26D3F24318}" destId="{227A58F8-25AB-4551-9816-71870728CF03}" srcOrd="0" destOrd="0" presId="urn:microsoft.com/office/officeart/2005/8/layout/vList5"/>
    <dgm:cxn modelId="{97CB8E61-FC10-4097-9F67-363EBD024BB4}" srcId="{409B4DB0-DEE7-42FA-BC09-276137C214D5}" destId="{9BE7AED1-C9CA-4448-BF5A-9CF8F1B59BEF}" srcOrd="5" destOrd="0" parTransId="{E10A1804-A75C-4206-B857-EB90DB26760F}" sibTransId="{224F9334-FB20-4041-8F11-0816CB1D3EEA}"/>
    <dgm:cxn modelId="{3F2CCDD4-AB1D-417E-842C-D5EAC226A041}" srcId="{409B4DB0-DEE7-42FA-BC09-276137C214D5}" destId="{BEF5CD6F-C72C-4155-B9B5-21995964E11A}" srcOrd="3" destOrd="0" parTransId="{5D8189B2-1DEA-4A49-92E2-43C67A61D24B}" sibTransId="{826883EB-77EA-4C21-80BB-EBDEA1AB79F8}"/>
    <dgm:cxn modelId="{E1288E57-C73B-4E81-BBAE-0661DDEAC05E}" srcId="{409B4DB0-DEE7-42FA-BC09-276137C214D5}" destId="{80C980D5-FC7A-4BC2-870D-ED26D3F24318}" srcOrd="4" destOrd="0" parTransId="{776FC73C-ACBD-4937-94A0-8A3734AF07E2}" sibTransId="{751CA3A5-3861-4099-ADC1-0A546D14C612}"/>
    <dgm:cxn modelId="{04293544-667C-440D-B39F-4CE1559B0FCC}" type="presOf" srcId="{409B4DB0-DEE7-42FA-BC09-276137C214D5}" destId="{5295C2F9-5AB8-4037-8C67-2BC227DA6E42}" srcOrd="0" destOrd="0" presId="urn:microsoft.com/office/officeart/2005/8/layout/vList5"/>
    <dgm:cxn modelId="{EA7F1039-2022-474B-88B2-E530F26BE399}" srcId="{409B4DB0-DEE7-42FA-BC09-276137C214D5}" destId="{11D50589-7DB5-4375-97F4-409E763FA24F}" srcOrd="2" destOrd="0" parTransId="{5FFC06BD-E975-4316-B40B-FBD4270856E2}" sibTransId="{6DBAF9E0-A278-4907-9118-111DC8FB06C4}"/>
    <dgm:cxn modelId="{7113408B-B327-4596-8B05-0FB1B160DFBE}" type="presOf" srcId="{9BE7AED1-C9CA-4448-BF5A-9CF8F1B59BEF}" destId="{FA5E7D3F-06BD-41F3-B12C-1EBF9B17753C}" srcOrd="0" destOrd="0" presId="urn:microsoft.com/office/officeart/2005/8/layout/vList5"/>
    <dgm:cxn modelId="{1B82EEC5-2AFD-44AC-9651-9C4DA9292B3D}" type="presOf" srcId="{BEF5CD6F-C72C-4155-B9B5-21995964E11A}" destId="{6C990A3C-12AA-4388-81F6-4C167F7BA008}" srcOrd="0" destOrd="0" presId="urn:microsoft.com/office/officeart/2005/8/layout/vList5"/>
    <dgm:cxn modelId="{C1A637C7-E322-4314-9D8D-13F9807FF06E}" type="presOf" srcId="{661D48DE-FCBE-4E21-8180-F405AC42185D}" destId="{A468F076-9963-472B-9037-006206D566C8}" srcOrd="0" destOrd="0" presId="urn:microsoft.com/office/officeart/2005/8/layout/vList5"/>
    <dgm:cxn modelId="{15A000D1-513C-47F2-8C9F-27D30E4EB811}" srcId="{409B4DB0-DEE7-42FA-BC09-276137C214D5}" destId="{16D0BC93-5351-4E00-8DE4-EF990CBE81F9}" srcOrd="1" destOrd="0" parTransId="{0B337696-CB91-4AB9-9280-C4C658B734E1}" sibTransId="{FDF31DAE-0317-45BD-8111-079DD0822E01}"/>
    <dgm:cxn modelId="{138D2130-D609-4A89-B78F-7B4BB0E15162}" type="presOf" srcId="{F131170B-01A8-4B67-81D2-FEA53DE6458E}" destId="{6504117C-5A56-4855-8F9E-0F9B4D68393B}" srcOrd="0" destOrd="0" presId="urn:microsoft.com/office/officeart/2005/8/layout/vList5"/>
    <dgm:cxn modelId="{A8FC7C82-3E91-4B37-9584-FA8F22CCB122}" srcId="{409B4DB0-DEE7-42FA-BC09-276137C214D5}" destId="{F131170B-01A8-4B67-81D2-FEA53DE6458E}" srcOrd="6" destOrd="0" parTransId="{0826C222-E44D-44C3-977C-B4BC67EF519B}" sibTransId="{AF4AFDA8-3C50-4ACB-81CE-FC33AC559663}"/>
    <dgm:cxn modelId="{8EF6C4C1-1B78-4A16-95BC-7B636E38C537}" type="presOf" srcId="{11D50589-7DB5-4375-97F4-409E763FA24F}" destId="{17FDA260-2F94-4DAF-8609-CD8E54C851BD}" srcOrd="0" destOrd="0" presId="urn:microsoft.com/office/officeart/2005/8/layout/vList5"/>
    <dgm:cxn modelId="{93E0B90C-6B30-498D-8508-A737A3A895E9}" type="presParOf" srcId="{5295C2F9-5AB8-4037-8C67-2BC227DA6E42}" destId="{4F9C56F6-B7E2-4534-A397-46B5B393E5CC}" srcOrd="0" destOrd="0" presId="urn:microsoft.com/office/officeart/2005/8/layout/vList5"/>
    <dgm:cxn modelId="{821260D6-4364-4B2C-9110-D42C504BB251}" type="presParOf" srcId="{4F9C56F6-B7E2-4534-A397-46B5B393E5CC}" destId="{A468F076-9963-472B-9037-006206D566C8}" srcOrd="0" destOrd="0" presId="urn:microsoft.com/office/officeart/2005/8/layout/vList5"/>
    <dgm:cxn modelId="{91B1D9CE-30EE-4F69-87CD-F38256EB17B5}" type="presParOf" srcId="{5295C2F9-5AB8-4037-8C67-2BC227DA6E42}" destId="{007BBF87-ED20-455E-9F52-32D31814EC42}" srcOrd="1" destOrd="0" presId="urn:microsoft.com/office/officeart/2005/8/layout/vList5"/>
    <dgm:cxn modelId="{D397CC7F-E0C8-4A6D-AC79-D93E8341E1BF}" type="presParOf" srcId="{5295C2F9-5AB8-4037-8C67-2BC227DA6E42}" destId="{CC8923CB-2DF8-4224-97D5-AB9566578A28}" srcOrd="2" destOrd="0" presId="urn:microsoft.com/office/officeart/2005/8/layout/vList5"/>
    <dgm:cxn modelId="{B3B3E916-12B8-4E74-971B-34498DF0A0C2}" type="presParOf" srcId="{CC8923CB-2DF8-4224-97D5-AB9566578A28}" destId="{7201D72C-9E1B-4C12-B399-4FA1AAB2D091}" srcOrd="0" destOrd="0" presId="urn:microsoft.com/office/officeart/2005/8/layout/vList5"/>
    <dgm:cxn modelId="{70917869-B4AF-4BED-9F5C-3E15B48A7B6B}" type="presParOf" srcId="{5295C2F9-5AB8-4037-8C67-2BC227DA6E42}" destId="{1CA9FB0F-355F-43DA-896A-352C56D48E82}" srcOrd="3" destOrd="0" presId="urn:microsoft.com/office/officeart/2005/8/layout/vList5"/>
    <dgm:cxn modelId="{62D5EAC8-C270-4250-A996-0F01B534EF66}" type="presParOf" srcId="{5295C2F9-5AB8-4037-8C67-2BC227DA6E42}" destId="{629E90C3-E700-4CE3-A19C-0EDACC8CCB9F}" srcOrd="4" destOrd="0" presId="urn:microsoft.com/office/officeart/2005/8/layout/vList5"/>
    <dgm:cxn modelId="{FAC569DC-CA80-4FAE-806B-288EA14101ED}" type="presParOf" srcId="{629E90C3-E700-4CE3-A19C-0EDACC8CCB9F}" destId="{17FDA260-2F94-4DAF-8609-CD8E54C851BD}" srcOrd="0" destOrd="0" presId="urn:microsoft.com/office/officeart/2005/8/layout/vList5"/>
    <dgm:cxn modelId="{B2AA384B-B9F0-4CD5-BF47-5460A0F09C09}" type="presParOf" srcId="{5295C2F9-5AB8-4037-8C67-2BC227DA6E42}" destId="{1F7E81B6-8AB5-4622-B4CD-4FB02215CFAD}" srcOrd="5" destOrd="0" presId="urn:microsoft.com/office/officeart/2005/8/layout/vList5"/>
    <dgm:cxn modelId="{5A592560-4364-46E7-8BA5-A9615850B24F}" type="presParOf" srcId="{5295C2F9-5AB8-4037-8C67-2BC227DA6E42}" destId="{929CE7D1-FB63-4172-9716-958E98750771}" srcOrd="6" destOrd="0" presId="urn:microsoft.com/office/officeart/2005/8/layout/vList5"/>
    <dgm:cxn modelId="{82389795-2294-42E9-A1FC-36BF3F9DF6D2}" type="presParOf" srcId="{929CE7D1-FB63-4172-9716-958E98750771}" destId="{6C990A3C-12AA-4388-81F6-4C167F7BA008}" srcOrd="0" destOrd="0" presId="urn:microsoft.com/office/officeart/2005/8/layout/vList5"/>
    <dgm:cxn modelId="{C4CDC132-3CE7-401F-8A7B-51F47B52DE6B}" type="presParOf" srcId="{5295C2F9-5AB8-4037-8C67-2BC227DA6E42}" destId="{FB8DAE08-F1BD-4475-8631-D09A9ED5FD4F}" srcOrd="7" destOrd="0" presId="urn:microsoft.com/office/officeart/2005/8/layout/vList5"/>
    <dgm:cxn modelId="{2ADB5E52-04E6-46B3-9667-067BBDCBCB9C}" type="presParOf" srcId="{5295C2F9-5AB8-4037-8C67-2BC227DA6E42}" destId="{DF97FFF9-E3B7-48D5-9F21-6BDE14510526}" srcOrd="8" destOrd="0" presId="urn:microsoft.com/office/officeart/2005/8/layout/vList5"/>
    <dgm:cxn modelId="{BC9EDF5F-6FC1-43FB-A40A-552458465F0D}" type="presParOf" srcId="{DF97FFF9-E3B7-48D5-9F21-6BDE14510526}" destId="{227A58F8-25AB-4551-9816-71870728CF03}" srcOrd="0" destOrd="0" presId="urn:microsoft.com/office/officeart/2005/8/layout/vList5"/>
    <dgm:cxn modelId="{3BEF623C-D60C-4CA7-BFC4-9521E787E154}" type="presParOf" srcId="{5295C2F9-5AB8-4037-8C67-2BC227DA6E42}" destId="{5E1F1611-3A5D-45D1-B83B-7997531479C8}" srcOrd="9" destOrd="0" presId="urn:microsoft.com/office/officeart/2005/8/layout/vList5"/>
    <dgm:cxn modelId="{A93C0931-A343-49A0-ACA5-FDE5972FB328}" type="presParOf" srcId="{5295C2F9-5AB8-4037-8C67-2BC227DA6E42}" destId="{B5FF8815-2B98-4C3E-9782-6730DB8DA59F}" srcOrd="10" destOrd="0" presId="urn:microsoft.com/office/officeart/2005/8/layout/vList5"/>
    <dgm:cxn modelId="{450F2747-6D26-417F-9ABC-5369745E84BE}" type="presParOf" srcId="{B5FF8815-2B98-4C3E-9782-6730DB8DA59F}" destId="{FA5E7D3F-06BD-41F3-B12C-1EBF9B17753C}" srcOrd="0" destOrd="0" presId="urn:microsoft.com/office/officeart/2005/8/layout/vList5"/>
    <dgm:cxn modelId="{A1DB874C-FFDA-4582-BBF2-316230FE5056}" type="presParOf" srcId="{5295C2F9-5AB8-4037-8C67-2BC227DA6E42}" destId="{B8B7D684-594D-40EF-AE73-B948FCA2D2EE}" srcOrd="11" destOrd="0" presId="urn:microsoft.com/office/officeart/2005/8/layout/vList5"/>
    <dgm:cxn modelId="{56860155-06EC-4E86-93B7-731EC2655142}" type="presParOf" srcId="{5295C2F9-5AB8-4037-8C67-2BC227DA6E42}" destId="{995360EB-EEB1-4816-B911-8A0BE5305DB6}" srcOrd="12" destOrd="0" presId="urn:microsoft.com/office/officeart/2005/8/layout/vList5"/>
    <dgm:cxn modelId="{8347F205-ED81-4289-9EC1-C04DC9DDC6A1}" type="presParOf" srcId="{995360EB-EEB1-4816-B911-8A0BE5305DB6}" destId="{6504117C-5A56-4855-8F9E-0F9B4D68393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9B4DB0-DEE7-42FA-BC09-276137C214D5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C17A29-9D5E-4042-ABF2-C31AEC59B588}">
      <dgm:prSet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В соответствии с пунктом 4.3.5. Договора получатель субсидии обязан при реализации социального проекта размещать следующую информацию: </a:t>
          </a:r>
          <a:r>
            <a:rPr lang="ru-RU" b="1" u="sng" dirty="0" smtClean="0">
              <a:solidFill>
                <a:schemeClr val="tx2">
                  <a:lumMod val="75000"/>
                </a:schemeClr>
              </a:solidFill>
            </a:rPr>
            <a:t>«При реализации социального проекта используются средства областного бюджета, выделенные в виде субсидии Администрацией Псковской области»</a:t>
          </a:r>
          <a:endParaRPr lang="ru-RU" b="1" u="sng" dirty="0">
            <a:solidFill>
              <a:schemeClr val="tx2">
                <a:lumMod val="75000"/>
              </a:schemeClr>
            </a:solidFill>
          </a:endParaRPr>
        </a:p>
      </dgm:t>
    </dgm:pt>
    <dgm:pt modelId="{41DA3CC9-DBEE-4CA6-84B7-262F0256A73B}" type="sibTrans" cxnId="{B84BEDA9-F390-4DFE-9249-C2643757476C}">
      <dgm:prSet/>
      <dgm:spPr/>
      <dgm:t>
        <a:bodyPr/>
        <a:lstStyle/>
        <a:p>
          <a:endParaRPr lang="ru-RU"/>
        </a:p>
      </dgm:t>
    </dgm:pt>
    <dgm:pt modelId="{AE2C3D84-8534-49F1-8B96-359CB9DB9F94}" type="parTrans" cxnId="{B84BEDA9-F390-4DFE-9249-C2643757476C}">
      <dgm:prSet/>
      <dgm:spPr/>
      <dgm:t>
        <a:bodyPr/>
        <a:lstStyle/>
        <a:p>
          <a:endParaRPr lang="ru-RU"/>
        </a:p>
      </dgm:t>
    </dgm:pt>
    <dgm:pt modelId="{5295C2F9-5AB8-4037-8C67-2BC227DA6E42}" type="pres">
      <dgm:prSet presAssocID="{409B4DB0-DEE7-42FA-BC09-276137C214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170077-FB5F-4B5F-BDD5-E526B83B437A}" type="pres">
      <dgm:prSet presAssocID="{FBC17A29-9D5E-4042-ABF2-C31AEC59B588}" presName="linNode" presStyleCnt="0"/>
      <dgm:spPr/>
    </dgm:pt>
    <dgm:pt modelId="{7C3FCB60-0602-439E-891F-666977B59032}" type="pres">
      <dgm:prSet presAssocID="{FBC17A29-9D5E-4042-ABF2-C31AEC59B588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D47A97-EA52-44EA-827C-3BFEC56FF2AA}" type="presOf" srcId="{409B4DB0-DEE7-42FA-BC09-276137C214D5}" destId="{5295C2F9-5AB8-4037-8C67-2BC227DA6E42}" srcOrd="0" destOrd="0" presId="urn:microsoft.com/office/officeart/2005/8/layout/vList5"/>
    <dgm:cxn modelId="{B84BEDA9-F390-4DFE-9249-C2643757476C}" srcId="{409B4DB0-DEE7-42FA-BC09-276137C214D5}" destId="{FBC17A29-9D5E-4042-ABF2-C31AEC59B588}" srcOrd="0" destOrd="0" parTransId="{AE2C3D84-8534-49F1-8B96-359CB9DB9F94}" sibTransId="{41DA3CC9-DBEE-4CA6-84B7-262F0256A73B}"/>
    <dgm:cxn modelId="{7B525F1F-89A2-470A-93BD-EFF70E66A63E}" type="presOf" srcId="{FBC17A29-9D5E-4042-ABF2-C31AEC59B588}" destId="{7C3FCB60-0602-439E-891F-666977B59032}" srcOrd="0" destOrd="0" presId="urn:microsoft.com/office/officeart/2005/8/layout/vList5"/>
    <dgm:cxn modelId="{F3500B12-55E2-4EC2-AEB0-53941486FA21}" type="presParOf" srcId="{5295C2F9-5AB8-4037-8C67-2BC227DA6E42}" destId="{A3170077-FB5F-4B5F-BDD5-E526B83B437A}" srcOrd="0" destOrd="0" presId="urn:microsoft.com/office/officeart/2005/8/layout/vList5"/>
    <dgm:cxn modelId="{D0B57825-C8B6-4946-9D7B-50FDF774E9EF}" type="presParOf" srcId="{A3170077-FB5F-4B5F-BDD5-E526B83B437A}" destId="{7C3FCB60-0602-439E-891F-666977B5903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3BFD6E-1531-4C21-86C5-16D3CEE30DBB}">
      <dsp:nvSpPr>
        <dsp:cNvPr id="0" name=""/>
        <dsp:cNvSpPr/>
      </dsp:nvSpPr>
      <dsp:spPr>
        <a:xfrm>
          <a:off x="4114800" y="2843167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AFB271-052E-499F-8516-A697EA134506}">
      <dsp:nvSpPr>
        <dsp:cNvPr id="0" name=""/>
        <dsp:cNvSpPr/>
      </dsp:nvSpPr>
      <dsp:spPr>
        <a:xfrm>
          <a:off x="1862986" y="2843167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05AD9-8C5E-49EA-9276-156839FCA9E9}">
      <dsp:nvSpPr>
        <dsp:cNvPr id="0" name=""/>
        <dsp:cNvSpPr/>
      </dsp:nvSpPr>
      <dsp:spPr>
        <a:xfrm>
          <a:off x="1817448" y="324040"/>
          <a:ext cx="4594703" cy="25191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u="sng" kern="1200" dirty="0" smtClean="0">
              <a:solidFill>
                <a:schemeClr val="tx2">
                  <a:lumMod val="75000"/>
                </a:schemeClr>
              </a:solidFill>
            </a:rPr>
            <a:t>Договор 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о предоставлении субсидии социально ориентированной некоммерческой организации на реализацию социального проекта на территории Псковской области 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17448" y="324040"/>
        <a:ext cx="4594703" cy="2519127"/>
      </dsp:txXfrm>
    </dsp:sp>
    <dsp:sp modelId="{10FD8281-A56D-4FC8-A808-B588108F65EC}">
      <dsp:nvSpPr>
        <dsp:cNvPr id="0" name=""/>
        <dsp:cNvSpPr/>
      </dsp:nvSpPr>
      <dsp:spPr>
        <a:xfrm>
          <a:off x="1984" y="3624789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АНАЛИТИЧЕСКИЙ ОТЧЕТ</a:t>
          </a:r>
          <a:endParaRPr lang="ru-RU" sz="1900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о реализации социального проекта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tx2">
                  <a:lumMod val="75000"/>
                </a:schemeClr>
              </a:solidFill>
            </a:rPr>
            <a:t>(Приложение № 3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tx2">
                  <a:lumMod val="75000"/>
                </a:schemeClr>
              </a:solidFill>
            </a:rPr>
            <a:t>к Договору)</a:t>
          </a:r>
          <a:endParaRPr lang="ru-RU" sz="1900" b="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984" y="3624789"/>
        <a:ext cx="3722005" cy="1861002"/>
      </dsp:txXfrm>
    </dsp:sp>
    <dsp:sp modelId="{F276F3E8-7486-42AF-9049-B9C22FB092CB}">
      <dsp:nvSpPr>
        <dsp:cNvPr id="0" name=""/>
        <dsp:cNvSpPr/>
      </dsp:nvSpPr>
      <dsp:spPr>
        <a:xfrm>
          <a:off x="4505610" y="3624789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ФИНАНСОВЫЙ ОТЧЕТ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об использовании субсидии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tx2">
                  <a:lumMod val="75000"/>
                </a:schemeClr>
              </a:solidFill>
            </a:rPr>
            <a:t>(Приложение № 4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tx2">
                  <a:lumMod val="75000"/>
                </a:schemeClr>
              </a:solidFill>
            </a:rPr>
            <a:t>к Договору)</a:t>
          </a:r>
          <a:endParaRPr lang="ru-RU" sz="1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505610" y="3624789"/>
        <a:ext cx="3722005" cy="18610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3F94AF-7CCB-4917-A0D2-7C6D203E1FAC}">
      <dsp:nvSpPr>
        <dsp:cNvPr id="0" name=""/>
        <dsp:cNvSpPr/>
      </dsp:nvSpPr>
      <dsp:spPr>
        <a:xfrm>
          <a:off x="4185" y="2285"/>
          <a:ext cx="8570924" cy="1508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tx2">
                  <a:lumMod val="75000"/>
                </a:schemeClr>
              </a:solidFill>
            </a:rPr>
            <a:t>Срок представления отчетности  указан 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tx2">
                  <a:lumMod val="75000"/>
                </a:schemeClr>
              </a:solidFill>
            </a:rPr>
            <a:t>в пункте 5.2. Договора</a:t>
          </a:r>
          <a:endParaRPr lang="ru-RU" sz="27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2285"/>
        <a:ext cx="8570924" cy="1508370"/>
      </dsp:txXfrm>
    </dsp:sp>
    <dsp:sp modelId="{0570F966-4DBB-40A1-87BD-8C41D8EB8B54}">
      <dsp:nvSpPr>
        <dsp:cNvPr id="0" name=""/>
        <dsp:cNvSpPr/>
      </dsp:nvSpPr>
      <dsp:spPr>
        <a:xfrm>
          <a:off x="4185" y="1586074"/>
          <a:ext cx="8570924" cy="1508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2">
                  <a:lumMod val="75000"/>
                </a:schemeClr>
              </a:solidFill>
            </a:rPr>
            <a:t>Отчетность представляется в двух экземплярах. Приложения к отчетности представляются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2">
                  <a:lumMod val="75000"/>
                </a:schemeClr>
              </a:solidFill>
            </a:rPr>
            <a:t>в одном экземпляре</a:t>
          </a:r>
          <a:endParaRPr lang="ru-RU" sz="25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1586074"/>
        <a:ext cx="8570924" cy="1508370"/>
      </dsp:txXfrm>
    </dsp:sp>
    <dsp:sp modelId="{7C3FCB60-0602-439E-891F-666977B59032}">
      <dsp:nvSpPr>
        <dsp:cNvPr id="0" name=""/>
        <dsp:cNvSpPr/>
      </dsp:nvSpPr>
      <dsp:spPr>
        <a:xfrm>
          <a:off x="4185" y="3169863"/>
          <a:ext cx="8570924" cy="1508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 соответствии с пунктом 4.3.7. Договора получатель субсидии обязан по запросу Администрации области представлять материалы, в том числе фотоматериалы, подтверждающие исполнение обязательств по Договору, и письменные объяснения в течение десяти календарных дней со дня получения запроса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3169863"/>
        <a:ext cx="8570924" cy="150837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3F94AF-7CCB-4917-A0D2-7C6D203E1FAC}">
      <dsp:nvSpPr>
        <dsp:cNvPr id="0" name=""/>
        <dsp:cNvSpPr/>
      </dsp:nvSpPr>
      <dsp:spPr>
        <a:xfrm>
          <a:off x="4185" y="2390"/>
          <a:ext cx="8570924" cy="489176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tx2">
                  <a:lumMod val="75000"/>
                </a:schemeClr>
              </a:solidFill>
            </a:rPr>
            <a:t>В соответствии с пунктом 4.3.13 Договора получатель обязан </a:t>
          </a:r>
          <a:r>
            <a:rPr lang="ru-RU" sz="2700" kern="1200" dirty="0" smtClean="0"/>
            <a:t>обеспечить достижение следующих значений </a:t>
          </a:r>
          <a:r>
            <a:rPr lang="ru-RU" sz="2700" u="sng" kern="1200" dirty="0" smtClean="0"/>
            <a:t>показателей результативности использования субсидии:</a:t>
          </a:r>
        </a:p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1) </a:t>
          </a:r>
          <a:r>
            <a:rPr lang="ru-RU" sz="2500" b="1" kern="1200" dirty="0" smtClean="0"/>
            <a:t>количество </a:t>
          </a:r>
          <a:r>
            <a:rPr lang="ru-RU" sz="2500" b="1" kern="1200" dirty="0" err="1" smtClean="0"/>
            <a:t>благополучателей</a:t>
          </a:r>
          <a:r>
            <a:rPr lang="ru-RU" sz="2500" b="1" kern="1200" dirty="0" smtClean="0"/>
            <a:t> </a:t>
          </a:r>
          <a:r>
            <a:rPr lang="ru-RU" sz="2500" kern="1200" dirty="0" smtClean="0"/>
            <a:t>социального проекта составит ___ человек;</a:t>
          </a:r>
        </a:p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2) </a:t>
          </a:r>
          <a:r>
            <a:rPr lang="ru-RU" sz="2500" b="1" kern="1200" dirty="0" smtClean="0"/>
            <a:t>количество привлекаемых добровольцев </a:t>
          </a:r>
          <a:r>
            <a:rPr lang="ru-RU" sz="2500" kern="1200" dirty="0" smtClean="0"/>
            <a:t>к реализации социального проекта составит ____ человек;</a:t>
          </a:r>
        </a:p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3) </a:t>
          </a:r>
          <a:r>
            <a:rPr lang="ru-RU" sz="2500" b="1" kern="1200" dirty="0" smtClean="0"/>
            <a:t>иные показатели результативности </a:t>
          </a:r>
          <a:r>
            <a:rPr lang="ru-RU" sz="2500" kern="1200" dirty="0" smtClean="0"/>
            <a:t>использования субсидии, отражающие достижение целей и задач социального проекта</a:t>
          </a:r>
          <a:endParaRPr lang="ru-RU" sz="25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2390"/>
        <a:ext cx="8570924" cy="489176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9CC069-FE3A-4E2A-A3AB-C903FDB25E34}">
      <dsp:nvSpPr>
        <dsp:cNvPr id="0" name=""/>
        <dsp:cNvSpPr/>
      </dsp:nvSpPr>
      <dsp:spPr>
        <a:xfrm>
          <a:off x="4185" y="251"/>
          <a:ext cx="8570924" cy="13676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t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75000"/>
                </a:schemeClr>
              </a:solidFill>
            </a:rPr>
            <a:t>1) </a:t>
          </a: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описание содержания проделанной работы в соответствии с планом-графиком выполнения социального проекта с указанием фактического срока реализации мероприятий социального проекта:</a:t>
          </a: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 </a:t>
          </a:r>
          <a:endParaRPr lang="ru-RU" sz="20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251"/>
        <a:ext cx="8570924" cy="136764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68F076-9963-472B-9037-006206D566C8}">
      <dsp:nvSpPr>
        <dsp:cNvPr id="0" name=""/>
        <dsp:cNvSpPr/>
      </dsp:nvSpPr>
      <dsp:spPr>
        <a:xfrm>
          <a:off x="4185" y="399"/>
          <a:ext cx="8558609" cy="6410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2) достигнутые результаты;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399"/>
        <a:ext cx="8558609" cy="641057"/>
      </dsp:txXfrm>
    </dsp:sp>
    <dsp:sp modelId="{7201D72C-9E1B-4C12-B399-4FA1AAB2D091}">
      <dsp:nvSpPr>
        <dsp:cNvPr id="0" name=""/>
        <dsp:cNvSpPr/>
      </dsp:nvSpPr>
      <dsp:spPr>
        <a:xfrm>
          <a:off x="4185" y="673510"/>
          <a:ext cx="8570924" cy="6410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3) наличие и характер незапланированных результатов;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673510"/>
        <a:ext cx="8570924" cy="641057"/>
      </dsp:txXfrm>
    </dsp:sp>
    <dsp:sp modelId="{17FDA260-2F94-4DAF-8609-CD8E54C851BD}">
      <dsp:nvSpPr>
        <dsp:cNvPr id="0" name=""/>
        <dsp:cNvSpPr/>
      </dsp:nvSpPr>
      <dsp:spPr>
        <a:xfrm>
          <a:off x="4185" y="1346620"/>
          <a:ext cx="8570924" cy="6410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4) оценка успешности социального проекта;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1346620"/>
        <a:ext cx="8570924" cy="641057"/>
      </dsp:txXfrm>
    </dsp:sp>
    <dsp:sp modelId="{6C990A3C-12AA-4388-81F6-4C167F7BA008}">
      <dsp:nvSpPr>
        <dsp:cNvPr id="0" name=""/>
        <dsp:cNvSpPr/>
      </dsp:nvSpPr>
      <dsp:spPr>
        <a:xfrm>
          <a:off x="4185" y="2019731"/>
          <a:ext cx="8570924" cy="6410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5) недостатки, выявленные в ходе реализации социального проекта;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2019731"/>
        <a:ext cx="8570924" cy="641057"/>
      </dsp:txXfrm>
    </dsp:sp>
    <dsp:sp modelId="{227A58F8-25AB-4551-9816-71870728CF03}">
      <dsp:nvSpPr>
        <dsp:cNvPr id="0" name=""/>
        <dsp:cNvSpPr/>
      </dsp:nvSpPr>
      <dsp:spPr>
        <a:xfrm>
          <a:off x="4185" y="2692841"/>
          <a:ext cx="8570924" cy="6410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6) фотоматериалы, иллюстрирующие основные этапы реализации социального проекта;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2692841"/>
        <a:ext cx="8570924" cy="641057"/>
      </dsp:txXfrm>
    </dsp:sp>
    <dsp:sp modelId="{FA5E7D3F-06BD-41F3-B12C-1EBF9B17753C}">
      <dsp:nvSpPr>
        <dsp:cNvPr id="0" name=""/>
        <dsp:cNvSpPr/>
      </dsp:nvSpPr>
      <dsp:spPr>
        <a:xfrm>
          <a:off x="4185" y="3365952"/>
          <a:ext cx="8570924" cy="6410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7) печатные материалы, выпущенные в рамках реализации социального проекта   (при наличии);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3365952"/>
        <a:ext cx="8570924" cy="641057"/>
      </dsp:txXfrm>
    </dsp:sp>
    <dsp:sp modelId="{6504117C-5A56-4855-8F9E-0F9B4D68393B}">
      <dsp:nvSpPr>
        <dsp:cNvPr id="0" name=""/>
        <dsp:cNvSpPr/>
      </dsp:nvSpPr>
      <dsp:spPr>
        <a:xfrm>
          <a:off x="4185" y="4039062"/>
          <a:ext cx="8570924" cy="64105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8) материалы, опубликованные в средствах массовой информации, о реализации социального проекта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4039062"/>
        <a:ext cx="8570924" cy="64105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3FCB60-0602-439E-891F-666977B59032}">
      <dsp:nvSpPr>
        <dsp:cNvPr id="0" name=""/>
        <dsp:cNvSpPr/>
      </dsp:nvSpPr>
      <dsp:spPr>
        <a:xfrm>
          <a:off x="4185" y="0"/>
          <a:ext cx="8570924" cy="4680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tx2">
                  <a:lumMod val="75000"/>
                </a:schemeClr>
              </a:solidFill>
            </a:rPr>
            <a:t>В соответствии с пунктом 4.3.5. Договора получатель субсидии обязан при реализации социального проекта размещать следующую информацию: </a:t>
          </a:r>
          <a:r>
            <a:rPr lang="ru-RU" sz="3100" b="1" u="sng" kern="1200" dirty="0" smtClean="0">
              <a:solidFill>
                <a:schemeClr val="tx2">
                  <a:lumMod val="75000"/>
                </a:schemeClr>
              </a:solidFill>
            </a:rPr>
            <a:t>«При реализации социального проекта используются средства областного бюджета, выделенные в виде субсидии Администрацией Псковской области»</a:t>
          </a:r>
          <a:endParaRPr lang="ru-RU" sz="3100" b="1" u="sng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85" y="0"/>
        <a:ext cx="8570924" cy="4680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182BA-33CA-4B5D-89EC-B76740C74FD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2D357-BB9B-4106-B9FB-B0BF0B9C1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fld id="{354A91C8-5CF2-440D-AA46-1332783D0B65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2D357-BB9B-4106-B9FB-B0BF0B9C11C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2D357-BB9B-4106-B9FB-B0BF0B9C11C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2D357-BB9B-4106-B9FB-B0BF0B9C11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2D357-BB9B-4106-B9FB-B0BF0B9C11C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2D357-BB9B-4106-B9FB-B0BF0B9C11C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2D357-BB9B-4106-B9FB-B0BF0B9C11C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1633E60-F370-4F69-B7DB-B851DB6F45B1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8E28D-6A26-4825-8B3E-385A91CAF291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D080-B88D-49CF-AE13-AB7381249968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56DA-272D-461D-9D23-73EC5F634BAA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E9DB-5210-41E2-BA25-38348212B83D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FAAF-6FF2-43F2-936C-2DD1D1947561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1C8208-433F-4143-9024-B391FD6727F2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FC1B52B-0C91-4EF1-AB91-460F41B66E63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EDD9-792E-44C9-A411-A589B3D940E9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8E7F9-B44B-4C45-938C-FCCF2B2C5BB3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CF14-FF44-4668-8E00-DF63B52E0E5F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6F69C56-2474-4108-956A-08997418BBA4}" type="datetime1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3151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+mn-lt"/>
              </a:rPr>
              <a:t>Администрация 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Псковской  области</a:t>
            </a:r>
            <a:endParaRPr lang="ru-RU" b="1" dirty="0">
              <a:latin typeface="+mn-lt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4221088"/>
            <a:ext cx="8291264" cy="1800200"/>
          </a:xfrm>
        </p:spPr>
        <p:txBody>
          <a:bodyPr>
            <a:normAutofit fontScale="92500" lnSpcReduction="2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Семинар для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 НКО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вопросам подготовки аналитической и финансовой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отчетности по итогам реализации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социальных проектов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поддержанных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 2016 году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     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рамках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конкурсов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 предоставлению субсидий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СО НКО Псковской области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23528" y="5733256"/>
            <a:ext cx="8640960" cy="93610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Псков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12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января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2017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г.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герб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188640"/>
            <a:ext cx="3096344" cy="270498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ФИНАНСОВЫЙ ОТЧЕТ*</a:t>
            </a:r>
            <a:b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 использовании субсидии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764704"/>
            <a:ext cx="6624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000" b="1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9" name="Рисунок 8" descr="герб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39552" y="1772817"/>
          <a:ext cx="8280922" cy="2951528"/>
        </p:xfrm>
        <a:graphic>
          <a:graphicData uri="http://schemas.openxmlformats.org/drawingml/2006/table">
            <a:tbl>
              <a:tblPr/>
              <a:tblGrid>
                <a:gridCol w="517558"/>
                <a:gridCol w="1930714"/>
                <a:gridCol w="1224136"/>
                <a:gridCol w="1728192"/>
                <a:gridCol w="1440160"/>
                <a:gridCol w="1440162"/>
              </a:tblGrid>
              <a:tr h="19442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№ </a:t>
                      </a:r>
                      <a:r>
                        <a:rPr lang="ru-RU" sz="18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/</a:t>
                      </a:r>
                      <a:r>
                        <a:rPr lang="ru-RU" sz="18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Статья расходов в соответствии с утвержденной сметой социального проекта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Выделено за счет субсидии (рублей)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Наименование, номер и дата финансового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документа**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Фактически израсходовано (рублей)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Остаток средств после реализации социального проекта (рублей)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7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1. 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7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2. 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7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...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95536" y="4941168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*Финансовый отчет должен содержать полную и исчерпывающую информацию о расходовании субсидии с приложением заверенных копий всех финансовых документов, подтверждающих произведенные расходы в соответствии с требованиями законодательства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ФИНАНСОВЫЙ ОТЧЕТ*</a:t>
            </a:r>
            <a:b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 использовании субсидии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764704"/>
            <a:ext cx="6624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000" b="1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9" name="Рисунок 8" descr="герб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95536" y="1700808"/>
            <a:ext cx="8280920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pPr algn="just"/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</a:rPr>
              <a:t>** Финансовыми документами могут быть:</a:t>
            </a:r>
          </a:p>
          <a:p>
            <a:pPr indent="457200" algn="just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при расчете наличными денежными средствами: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расходный кассовый ордер на выдачу денежных средств под отчет, авансовый отчет, кассовый чек или квитанция к приходно-кассовому ордеру, товарный чек или накладная;</a:t>
            </a:r>
          </a:p>
          <a:p>
            <a:pPr indent="457200" algn="just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при безналичной форме оплаты: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договор на оказание услуг и акт на выполненные работы, счет, счет-фактура, накладная на материальные ценности и копия платежного поручения с отметкой банка;</a:t>
            </a:r>
          </a:p>
          <a:p>
            <a:pPr indent="457200" algn="just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при выполнении ремонтно-строительных работ: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договор подряда, смета (справка форма 2КС), акт на выполненные работы;</a:t>
            </a:r>
          </a:p>
          <a:p>
            <a:pPr indent="457200" algn="just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при оплате труда привлекаемых работников: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договор возмездного оказания услуг, акт на выполненные работы, расчетно-платежная ведомость, платежные поручения, подтверждающие оплату налогов;</a:t>
            </a:r>
          </a:p>
          <a:p>
            <a:pPr indent="457200" algn="just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при оплате командировочных расходов: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расходно-кассовый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ордер, подтверждающий получение денежных средств на командировочные расходы, авансовый отчет  о расходовании денежных средств с подтверждающими документами (билеты, счета об оплате гостиницы).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52128"/>
          </a:xfrm>
        </p:spPr>
        <p:txBody>
          <a:bodyPr>
            <a:noAutofit/>
          </a:bodyPr>
          <a:lstStyle/>
          <a:p>
            <a:pPr lvl="0" algn="ctr"/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DejaVu Sans" pitchFamily="34" charset="2"/>
                <a:cs typeface="Times New Roman" pitchFamily="18" charset="0"/>
              </a:rPr>
              <a:t>Контактная информация: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764704"/>
            <a:ext cx="6624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000" b="1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9" name="Рисунок 8" descr="герб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95536" y="1700808"/>
            <a:ext cx="8280920" cy="4044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Контактные телефоны: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 </a:t>
            </a:r>
          </a:p>
          <a:p>
            <a:pPr lvl="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 (8112) 29-97-31 –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Лежнина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 Ольга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Владимировна </a:t>
            </a:r>
            <a:r>
              <a:rPr lang="ru-RU" sz="1600" u="sng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(по вопросам подготовки аналитического отчета)</a:t>
            </a:r>
            <a:endParaRPr lang="ru-RU" sz="1600" u="sng" dirty="0" smtClean="0">
              <a:solidFill>
                <a:schemeClr val="tx2">
                  <a:lumMod val="75000"/>
                </a:schemeClr>
              </a:solidFill>
              <a:ea typeface="DejaVu Sans" pitchFamily="34" charset="2"/>
              <a:cs typeface="Times New Roman" pitchFamily="18" charset="0"/>
            </a:endParaRPr>
          </a:p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 (8112) 29-93-73 – Бекеревич Татьяна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Сергеевна </a:t>
            </a:r>
            <a:r>
              <a:rPr lang="ru-RU" sz="1600" u="sng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(по вопросам подготовки аналитического отчета)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ea typeface="DejaVu Sans" pitchFamily="34" charset="2"/>
              <a:cs typeface="Times New Roman" pitchFamily="18" charset="0"/>
            </a:endParaRPr>
          </a:p>
          <a:p>
            <a:pPr lvl="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(8112)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29-97-31 – Погодина Татьяна Николаевна </a:t>
            </a:r>
            <a:r>
              <a:rPr lang="ru-RU" sz="1600" u="sng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(по вопросам подготовки аналитического отчета)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ea typeface="DejaVu Sans" pitchFamily="34" charset="2"/>
              <a:cs typeface="Times New Roman" pitchFamily="18" charset="0"/>
            </a:endParaRPr>
          </a:p>
          <a:p>
            <a:pPr lvl="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 (8112)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29-97-40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–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Герасимова Оксана Геннадиевна                     </a:t>
            </a:r>
            <a:r>
              <a:rPr lang="ru-RU" sz="1600" u="sng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(по вопросам подготовки финансового отчета)</a:t>
            </a:r>
          </a:p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solidFill>
                <a:schemeClr val="tx2">
                  <a:lumMod val="75000"/>
                </a:schemeClr>
              </a:solidFill>
              <a:ea typeface="DejaVu Sans" pitchFamily="34" charset="2"/>
              <a:cs typeface="Times New Roman" pitchFamily="18" charset="0"/>
            </a:endParaRPr>
          </a:p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a typeface="DejaVu Sans" pitchFamily="34" charset="2"/>
                <a:cs typeface="Times New Roman" pitchFamily="18" charset="0"/>
              </a:rPr>
              <a:t>Спасибо за внимание!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3251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2"/>
                </a:solidFill>
              </a:rPr>
              <a:t>Постановление Администрации Псковской области от 5 июля 2012 года № 345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(</a:t>
            </a:r>
            <a:r>
              <a:rPr lang="ru-RU" u="sng" dirty="0" smtClean="0">
                <a:solidFill>
                  <a:schemeClr val="tx2"/>
                </a:solidFill>
              </a:rPr>
              <a:t>с изменениями от 13 мая 2016 г.) </a:t>
            </a:r>
            <a:endParaRPr lang="ru-RU" u="sng" dirty="0" smtClean="0">
              <a:solidFill>
                <a:schemeClr val="tx2"/>
              </a:solidFill>
            </a:endParaRPr>
          </a:p>
          <a:p>
            <a:pPr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2"/>
                </a:solidFill>
              </a:rPr>
              <a:t>«</a:t>
            </a:r>
            <a:r>
              <a:rPr lang="ru-RU" dirty="0" smtClean="0">
                <a:solidFill>
                  <a:schemeClr val="tx2"/>
                </a:solidFill>
              </a:rPr>
              <a:t>О порядке предоставления субсидий социально ориентированным некоммерческим организациям на реализацию социальных проектов                             на территории Псковской области»</a:t>
            </a:r>
          </a:p>
        </p:txBody>
      </p:sp>
      <p:pic>
        <p:nvPicPr>
          <p:cNvPr id="4" name="Рисунок 3" descr="герб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47664" y="764704"/>
            <a:ext cx="68407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000" b="1" dirty="0" smtClean="0">
                <a:solidFill>
                  <a:schemeClr val="tx2"/>
                </a:solidFill>
                <a:cs typeface="Arial" pitchFamily="34" charset="0"/>
              </a:rPr>
              <a:t>Нормативные правовые акты</a:t>
            </a:r>
            <a:endParaRPr lang="ru-RU" sz="3000" b="1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3251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Постановление Администрации Псковской области от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18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июля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2014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года №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331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            (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с изменениями от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13 мая 2016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г.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порядке предоставления субсидий из областного бюджета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 НКО на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реализацию социальных проектов на территории Псковской области, направленных на развитие межнационального сотрудничества, сохранение и защиту самобытности, культуры, языков и традиций народов Российской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Федерации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герб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47664" y="764704"/>
            <a:ext cx="68407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000" b="1" dirty="0" smtClean="0">
                <a:solidFill>
                  <a:schemeClr val="tx2"/>
                </a:solidFill>
                <a:cs typeface="Arial" pitchFamily="34" charset="0"/>
              </a:rPr>
              <a:t>Нормативные правовые акты</a:t>
            </a:r>
            <a:endParaRPr lang="ru-RU" sz="3000" b="1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Рисунок 3" descr="герб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5809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360040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Представление отчетности</a:t>
            </a:r>
            <a:endParaRPr lang="ru-RU" sz="35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764704"/>
            <a:ext cx="6624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0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916832"/>
          <a:ext cx="857929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герб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360040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Представление отчетности</a:t>
            </a:r>
            <a:endParaRPr lang="ru-RU" sz="35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764704"/>
            <a:ext cx="6624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0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700808"/>
          <a:ext cx="857929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герб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АНАЛИТИЧЕСКИЙ ОТЧЕТ</a:t>
            </a:r>
            <a:r>
              <a:rPr lang="ru-RU" sz="25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должен включать в себя следующие виды </a:t>
            </a:r>
            <a:br>
              <a:rPr lang="ru-RU" sz="2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аналитической информации: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764704"/>
            <a:ext cx="6624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0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2060848"/>
          <a:ext cx="857929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9" name="Рисунок 8" descr="герб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67545" y="3645023"/>
          <a:ext cx="8496942" cy="2436469"/>
        </p:xfrm>
        <a:graphic>
          <a:graphicData uri="http://schemas.openxmlformats.org/drawingml/2006/table">
            <a:tbl>
              <a:tblPr/>
              <a:tblGrid>
                <a:gridCol w="510730"/>
                <a:gridCol w="2159404"/>
                <a:gridCol w="2159404"/>
                <a:gridCol w="1732004"/>
                <a:gridCol w="1935400"/>
              </a:tblGrid>
              <a:tr h="951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№ </a:t>
                      </a:r>
                      <a:r>
                        <a:rPr lang="ru-RU" sz="20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</a:t>
                      </a: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/</a:t>
                      </a:r>
                      <a:r>
                        <a:rPr lang="ru-RU" sz="20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Мероприятие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Срок по календарному плану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Фактический срок реализации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Полученные итоги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8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1. 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8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2. 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8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....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47625" marR="47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36004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АНАЛИТИЧЕСКИЙ ОТЧЕТ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должен включать в себя следующие виды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аналитической информации: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764704"/>
            <a:ext cx="6624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0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916832"/>
          <a:ext cx="857929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герб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763688" y="764704"/>
            <a:ext cx="6624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0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916832"/>
          <a:ext cx="857929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герб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04664"/>
            <a:ext cx="1566097" cy="13681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2394</TotalTime>
  <Words>761</Words>
  <Application>Microsoft Office PowerPoint</Application>
  <PresentationFormat>Экран (4:3)</PresentationFormat>
  <Paragraphs>100</Paragraphs>
  <Slides>12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Администрация  Псковской  области</vt:lpstr>
      <vt:lpstr>            </vt:lpstr>
      <vt:lpstr>            </vt:lpstr>
      <vt:lpstr>            </vt:lpstr>
      <vt:lpstr>Представление отчетности</vt:lpstr>
      <vt:lpstr>Представление отчетности</vt:lpstr>
      <vt:lpstr> АНАЛИТИЧЕСКИЙ ОТЧЕТ  должен включать в себя следующие виды  аналитической информации: :</vt:lpstr>
      <vt:lpstr>АНАЛИТИЧЕСКИЙ ОТЧЕТ  должен включать в себя следующие виды  аналитической информации:</vt:lpstr>
      <vt:lpstr>Слайд 9</vt:lpstr>
      <vt:lpstr> ФИНАНСОВЫЙ ОТЧЕТ*  об использовании субсидии  </vt:lpstr>
      <vt:lpstr> ФИНАНСОВЫЙ ОТЧЕТ*  об использовании субсидии  </vt:lpstr>
      <vt:lpstr> Контактная информация: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подготовить заявку</dc:title>
  <dc:creator>user</dc:creator>
  <cp:lastModifiedBy>user</cp:lastModifiedBy>
  <cp:revision>400</cp:revision>
  <dcterms:created xsi:type="dcterms:W3CDTF">2014-05-19T10:56:52Z</dcterms:created>
  <dcterms:modified xsi:type="dcterms:W3CDTF">2017-01-11T12:53:50Z</dcterms:modified>
</cp:coreProperties>
</file>