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sldIdLst>
    <p:sldId id="256" r:id="rId2"/>
    <p:sldId id="265" r:id="rId3"/>
    <p:sldId id="269" r:id="rId4"/>
    <p:sldId id="266" r:id="rId5"/>
    <p:sldId id="273" r:id="rId6"/>
    <p:sldId id="267" r:id="rId7"/>
    <p:sldId id="268" r:id="rId8"/>
    <p:sldId id="270" r:id="rId9"/>
    <p:sldId id="257" r:id="rId10"/>
    <p:sldId id="258" r:id="rId11"/>
    <p:sldId id="259" r:id="rId12"/>
    <p:sldId id="272" r:id="rId13"/>
    <p:sldId id="275" r:id="rId14"/>
    <p:sldId id="278" r:id="rId15"/>
    <p:sldId id="279" r:id="rId16"/>
    <p:sldId id="280" r:id="rId17"/>
    <p:sldId id="281" r:id="rId18"/>
    <p:sldId id="282" r:id="rId19"/>
    <p:sldId id="286" r:id="rId20"/>
    <p:sldId id="285" r:id="rId21"/>
    <p:sldId id="287" r:id="rId22"/>
    <p:sldId id="284" r:id="rId23"/>
    <p:sldId id="263" r:id="rId24"/>
    <p:sldId id="276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D68CAF-AE00-4CD0-90E9-2E86AAE483BE}" type="doc">
      <dgm:prSet loTypeId="urn:microsoft.com/office/officeart/2005/8/layout/matrix1" loCatId="matrix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8F8112B5-8183-4695-AEEA-183D0DEB3292}">
      <dgm:prSet phldrT="[Текст]"/>
      <dgm:spPr/>
      <dgm:t>
        <a:bodyPr/>
        <a:lstStyle/>
        <a:p>
          <a:r>
            <a:rPr lang="ru-RU" dirty="0" smtClean="0"/>
            <a:t>173 проекта</a:t>
          </a:r>
        </a:p>
        <a:p>
          <a:r>
            <a:rPr lang="ru-RU" dirty="0" smtClean="0"/>
            <a:t>421 636 780 руб.</a:t>
          </a:r>
          <a:endParaRPr lang="ru-RU" dirty="0"/>
        </a:p>
      </dgm:t>
    </dgm:pt>
    <dgm:pt modelId="{072CB4C9-6034-4FAF-9F1E-0D82474461C5}" type="parTrans" cxnId="{6900B795-4863-404D-8A18-649BEEBAE628}">
      <dgm:prSet/>
      <dgm:spPr/>
      <dgm:t>
        <a:bodyPr/>
        <a:lstStyle/>
        <a:p>
          <a:endParaRPr lang="ru-RU"/>
        </a:p>
      </dgm:t>
    </dgm:pt>
    <dgm:pt modelId="{6425D74C-6961-4616-9793-6F6EB39AE3F1}" type="sibTrans" cxnId="{6900B795-4863-404D-8A18-649BEEBAE628}">
      <dgm:prSet/>
      <dgm:spPr/>
      <dgm:t>
        <a:bodyPr/>
        <a:lstStyle/>
        <a:p>
          <a:endParaRPr lang="ru-RU"/>
        </a:p>
      </dgm:t>
    </dgm:pt>
    <dgm:pt modelId="{42076C34-12E1-4458-9122-C13AE10ADF05}">
      <dgm:prSet phldrT="[Текст]"/>
      <dgm:spPr/>
      <dgm:t>
        <a:bodyPr/>
        <a:lstStyle/>
        <a:p>
          <a:r>
            <a:rPr lang="ru-RU" dirty="0" smtClean="0"/>
            <a:t>Беспроцентные займы</a:t>
          </a:r>
          <a:endParaRPr lang="en-US" dirty="0" smtClean="0"/>
        </a:p>
        <a:p>
          <a:r>
            <a:rPr lang="ru-RU" dirty="0" smtClean="0"/>
            <a:t>Инвестиционные вклады</a:t>
          </a:r>
          <a:endParaRPr lang="ru-RU" dirty="0"/>
        </a:p>
      </dgm:t>
    </dgm:pt>
    <dgm:pt modelId="{1F68EF6C-9BDD-4D48-B788-D4360A238480}" type="parTrans" cxnId="{024EA5A0-8955-43CC-8768-5CB366EFE473}">
      <dgm:prSet/>
      <dgm:spPr/>
      <dgm:t>
        <a:bodyPr/>
        <a:lstStyle/>
        <a:p>
          <a:endParaRPr lang="ru-RU"/>
        </a:p>
      </dgm:t>
    </dgm:pt>
    <dgm:pt modelId="{7356A38A-DFEF-4DC8-9322-3897F182F4F5}" type="sibTrans" cxnId="{024EA5A0-8955-43CC-8768-5CB366EFE473}">
      <dgm:prSet/>
      <dgm:spPr/>
      <dgm:t>
        <a:bodyPr/>
        <a:lstStyle/>
        <a:p>
          <a:endParaRPr lang="ru-RU"/>
        </a:p>
      </dgm:t>
    </dgm:pt>
    <dgm:pt modelId="{E5178EC9-0215-4EF8-BB8A-5855FD11709B}">
      <dgm:prSet phldrT="[Текст]"/>
      <dgm:spPr/>
      <dgm:t>
        <a:bodyPr/>
        <a:lstStyle/>
        <a:p>
          <a:r>
            <a:rPr lang="ru-RU" dirty="0" err="1" smtClean="0"/>
            <a:t>Краудсорсинговая</a:t>
          </a:r>
          <a:r>
            <a:rPr lang="ru-RU" dirty="0" smtClean="0"/>
            <a:t> платформа «Хоровод»,</a:t>
          </a:r>
        </a:p>
        <a:p>
          <a:r>
            <a:rPr lang="ru-RU" dirty="0" smtClean="0"/>
            <a:t>Реестр социальных франшиз</a:t>
          </a:r>
          <a:endParaRPr lang="ru-RU" dirty="0"/>
        </a:p>
      </dgm:t>
    </dgm:pt>
    <dgm:pt modelId="{4F68F545-3706-441B-97FD-FC6F91734349}" type="parTrans" cxnId="{73E85DBF-48DC-4E56-8E4B-E9039661CFC5}">
      <dgm:prSet/>
      <dgm:spPr/>
      <dgm:t>
        <a:bodyPr/>
        <a:lstStyle/>
        <a:p>
          <a:endParaRPr lang="ru-RU"/>
        </a:p>
      </dgm:t>
    </dgm:pt>
    <dgm:pt modelId="{1369C6E9-A07F-40F5-8C4F-E8C3618994B2}" type="sibTrans" cxnId="{73E85DBF-48DC-4E56-8E4B-E9039661CFC5}">
      <dgm:prSet/>
      <dgm:spPr/>
      <dgm:t>
        <a:bodyPr/>
        <a:lstStyle/>
        <a:p>
          <a:endParaRPr lang="ru-RU"/>
        </a:p>
      </dgm:t>
    </dgm:pt>
    <dgm:pt modelId="{1E660FB3-A998-4F45-8A45-FFA5D06C834B}">
      <dgm:prSet phldrT="[Текст]"/>
      <dgm:spPr/>
      <dgm:t>
        <a:bodyPr/>
        <a:lstStyle/>
        <a:p>
          <a:r>
            <a:rPr lang="ru-RU" dirty="0" smtClean="0"/>
            <a:t>Онлайн-курс лаборатории социального предпринимательства</a:t>
          </a:r>
          <a:endParaRPr lang="ru-RU" dirty="0"/>
        </a:p>
      </dgm:t>
    </dgm:pt>
    <dgm:pt modelId="{A63ADAEE-FD72-4E5A-A2CE-7D4707AA50A3}" type="parTrans" cxnId="{40EAB40C-7DD5-4F22-AFF8-B8046BBFEBAE}">
      <dgm:prSet/>
      <dgm:spPr/>
      <dgm:t>
        <a:bodyPr/>
        <a:lstStyle/>
        <a:p>
          <a:endParaRPr lang="ru-RU"/>
        </a:p>
      </dgm:t>
    </dgm:pt>
    <dgm:pt modelId="{9173EC52-DE76-450E-BAA6-2A1626D9F8F8}" type="sibTrans" cxnId="{40EAB40C-7DD5-4F22-AFF8-B8046BBFEBAE}">
      <dgm:prSet/>
      <dgm:spPr/>
      <dgm:t>
        <a:bodyPr/>
        <a:lstStyle/>
        <a:p>
          <a:endParaRPr lang="ru-RU"/>
        </a:p>
      </dgm:t>
    </dgm:pt>
    <dgm:pt modelId="{7CF83F0E-B5A8-48F9-986A-281D0CA0B793}">
      <dgm:prSet phldrT="[Текст]"/>
      <dgm:spPr/>
      <dgm:t>
        <a:bodyPr/>
        <a:lstStyle/>
        <a:p>
          <a:r>
            <a:rPr lang="ru-RU" dirty="0" smtClean="0"/>
            <a:t>Конкурс «Социальный предприниматель»,</a:t>
          </a:r>
        </a:p>
        <a:p>
          <a:r>
            <a:rPr lang="ru-RU" dirty="0" smtClean="0"/>
            <a:t>Премия «Импульс добра»</a:t>
          </a:r>
          <a:endParaRPr lang="ru-RU" dirty="0"/>
        </a:p>
      </dgm:t>
    </dgm:pt>
    <dgm:pt modelId="{F84A9FC3-3368-4133-880D-E7E7D0B96D78}" type="parTrans" cxnId="{15522F41-A01F-42FF-AAFE-38E69B2B3FED}">
      <dgm:prSet/>
      <dgm:spPr/>
      <dgm:t>
        <a:bodyPr/>
        <a:lstStyle/>
        <a:p>
          <a:endParaRPr lang="ru-RU"/>
        </a:p>
      </dgm:t>
    </dgm:pt>
    <dgm:pt modelId="{FA3B9392-42EB-4BAF-A13A-B8EAA669E4CF}" type="sibTrans" cxnId="{15522F41-A01F-42FF-AAFE-38E69B2B3FED}">
      <dgm:prSet/>
      <dgm:spPr/>
      <dgm:t>
        <a:bodyPr/>
        <a:lstStyle/>
        <a:p>
          <a:endParaRPr lang="ru-RU"/>
        </a:p>
      </dgm:t>
    </dgm:pt>
    <dgm:pt modelId="{4FB514DC-9C97-40C9-878E-E609FB5697F2}" type="pres">
      <dgm:prSet presAssocID="{FFD68CAF-AE00-4CD0-90E9-2E86AAE483BE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F51C9F-62D7-4A45-9388-ECDA1362EC7C}" type="pres">
      <dgm:prSet presAssocID="{FFD68CAF-AE00-4CD0-90E9-2E86AAE483BE}" presName="matrix" presStyleCnt="0"/>
      <dgm:spPr/>
    </dgm:pt>
    <dgm:pt modelId="{1A0AD702-1711-47AA-AF1E-DDA5A24B5480}" type="pres">
      <dgm:prSet presAssocID="{FFD68CAF-AE00-4CD0-90E9-2E86AAE483BE}" presName="tile1" presStyleLbl="node1" presStyleIdx="0" presStyleCnt="4"/>
      <dgm:spPr/>
      <dgm:t>
        <a:bodyPr/>
        <a:lstStyle/>
        <a:p>
          <a:endParaRPr lang="ru-RU"/>
        </a:p>
      </dgm:t>
    </dgm:pt>
    <dgm:pt modelId="{4F2F0BBB-B3B6-450B-9A24-C73AF88B5EDD}" type="pres">
      <dgm:prSet presAssocID="{FFD68CAF-AE00-4CD0-90E9-2E86AAE483B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F768D7-68FE-44E8-A263-6EAF1FBBC66E}" type="pres">
      <dgm:prSet presAssocID="{FFD68CAF-AE00-4CD0-90E9-2E86AAE483BE}" presName="tile2" presStyleLbl="node1" presStyleIdx="1" presStyleCnt="4"/>
      <dgm:spPr/>
      <dgm:t>
        <a:bodyPr/>
        <a:lstStyle/>
        <a:p>
          <a:endParaRPr lang="ru-RU"/>
        </a:p>
      </dgm:t>
    </dgm:pt>
    <dgm:pt modelId="{AE896247-B0F0-4A95-A432-76D6B745F876}" type="pres">
      <dgm:prSet presAssocID="{FFD68CAF-AE00-4CD0-90E9-2E86AAE483B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57F11F-F965-4FD2-B7A5-F32EC00626B8}" type="pres">
      <dgm:prSet presAssocID="{FFD68CAF-AE00-4CD0-90E9-2E86AAE483BE}" presName="tile3" presStyleLbl="node1" presStyleIdx="2" presStyleCnt="4"/>
      <dgm:spPr/>
      <dgm:t>
        <a:bodyPr/>
        <a:lstStyle/>
        <a:p>
          <a:endParaRPr lang="ru-RU"/>
        </a:p>
      </dgm:t>
    </dgm:pt>
    <dgm:pt modelId="{ABB14AA0-669A-4990-A1F6-36BFF789C73F}" type="pres">
      <dgm:prSet presAssocID="{FFD68CAF-AE00-4CD0-90E9-2E86AAE483B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950FA7-CA31-47EC-8B53-846DAE479BCF}" type="pres">
      <dgm:prSet presAssocID="{FFD68CAF-AE00-4CD0-90E9-2E86AAE483BE}" presName="tile4" presStyleLbl="node1" presStyleIdx="3" presStyleCnt="4"/>
      <dgm:spPr/>
      <dgm:t>
        <a:bodyPr/>
        <a:lstStyle/>
        <a:p>
          <a:endParaRPr lang="ru-RU"/>
        </a:p>
      </dgm:t>
    </dgm:pt>
    <dgm:pt modelId="{25FFC55D-7DEC-4FF8-AC97-6FAD9CF07CFE}" type="pres">
      <dgm:prSet presAssocID="{FFD68CAF-AE00-4CD0-90E9-2E86AAE483B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AB02DB-E5C8-4CE0-BE68-201CB92ECCC8}" type="pres">
      <dgm:prSet presAssocID="{FFD68CAF-AE00-4CD0-90E9-2E86AAE483BE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15522F41-A01F-42FF-AAFE-38E69B2B3FED}" srcId="{8F8112B5-8183-4695-AEEA-183D0DEB3292}" destId="{7CF83F0E-B5A8-48F9-986A-281D0CA0B793}" srcOrd="3" destOrd="0" parTransId="{F84A9FC3-3368-4133-880D-E7E7D0B96D78}" sibTransId="{FA3B9392-42EB-4BAF-A13A-B8EAA669E4CF}"/>
    <dgm:cxn modelId="{A690205A-023D-405D-A18E-FE8802C44EE6}" type="presOf" srcId="{42076C34-12E1-4458-9122-C13AE10ADF05}" destId="{4F2F0BBB-B3B6-450B-9A24-C73AF88B5EDD}" srcOrd="1" destOrd="0" presId="urn:microsoft.com/office/officeart/2005/8/layout/matrix1"/>
    <dgm:cxn modelId="{9F7CF5F7-7C0C-4EF8-94BE-D470C6FD5CE4}" type="presOf" srcId="{FFD68CAF-AE00-4CD0-90E9-2E86AAE483BE}" destId="{4FB514DC-9C97-40C9-878E-E609FB5697F2}" srcOrd="0" destOrd="0" presId="urn:microsoft.com/office/officeart/2005/8/layout/matrix1"/>
    <dgm:cxn modelId="{73E85DBF-48DC-4E56-8E4B-E9039661CFC5}" srcId="{8F8112B5-8183-4695-AEEA-183D0DEB3292}" destId="{E5178EC9-0215-4EF8-BB8A-5855FD11709B}" srcOrd="1" destOrd="0" parTransId="{4F68F545-3706-441B-97FD-FC6F91734349}" sibTransId="{1369C6E9-A07F-40F5-8C4F-E8C3618994B2}"/>
    <dgm:cxn modelId="{6900B795-4863-404D-8A18-649BEEBAE628}" srcId="{FFD68CAF-AE00-4CD0-90E9-2E86AAE483BE}" destId="{8F8112B5-8183-4695-AEEA-183D0DEB3292}" srcOrd="0" destOrd="0" parTransId="{072CB4C9-6034-4FAF-9F1E-0D82474461C5}" sibTransId="{6425D74C-6961-4616-9793-6F6EB39AE3F1}"/>
    <dgm:cxn modelId="{76BA8002-87C1-419E-B0F1-0367968FB8BC}" type="presOf" srcId="{8F8112B5-8183-4695-AEEA-183D0DEB3292}" destId="{E0AB02DB-E5C8-4CE0-BE68-201CB92ECCC8}" srcOrd="0" destOrd="0" presId="urn:microsoft.com/office/officeart/2005/8/layout/matrix1"/>
    <dgm:cxn modelId="{FFF7EBAC-5857-410D-B47F-78A344BD6153}" type="presOf" srcId="{1E660FB3-A998-4F45-8A45-FFA5D06C834B}" destId="{ABB14AA0-669A-4990-A1F6-36BFF789C73F}" srcOrd="1" destOrd="0" presId="urn:microsoft.com/office/officeart/2005/8/layout/matrix1"/>
    <dgm:cxn modelId="{54F5C092-2DFC-4E18-B03F-AD8B63A8C2AE}" type="presOf" srcId="{E5178EC9-0215-4EF8-BB8A-5855FD11709B}" destId="{CEF768D7-68FE-44E8-A263-6EAF1FBBC66E}" srcOrd="0" destOrd="0" presId="urn:microsoft.com/office/officeart/2005/8/layout/matrix1"/>
    <dgm:cxn modelId="{8462C02F-EC22-4BE7-BCEA-E427F75207A2}" type="presOf" srcId="{42076C34-12E1-4458-9122-C13AE10ADF05}" destId="{1A0AD702-1711-47AA-AF1E-DDA5A24B5480}" srcOrd="0" destOrd="0" presId="urn:microsoft.com/office/officeart/2005/8/layout/matrix1"/>
    <dgm:cxn modelId="{2F66F695-6C04-4F9E-BD9F-77C6F3CE2C14}" type="presOf" srcId="{1E660FB3-A998-4F45-8A45-FFA5D06C834B}" destId="{2E57F11F-F965-4FD2-B7A5-F32EC00626B8}" srcOrd="0" destOrd="0" presId="urn:microsoft.com/office/officeart/2005/8/layout/matrix1"/>
    <dgm:cxn modelId="{40EAB40C-7DD5-4F22-AFF8-B8046BBFEBAE}" srcId="{8F8112B5-8183-4695-AEEA-183D0DEB3292}" destId="{1E660FB3-A998-4F45-8A45-FFA5D06C834B}" srcOrd="2" destOrd="0" parTransId="{A63ADAEE-FD72-4E5A-A2CE-7D4707AA50A3}" sibTransId="{9173EC52-DE76-450E-BAA6-2A1626D9F8F8}"/>
    <dgm:cxn modelId="{A3870F8F-EA14-447E-AD18-CE7F93461ED2}" type="presOf" srcId="{E5178EC9-0215-4EF8-BB8A-5855FD11709B}" destId="{AE896247-B0F0-4A95-A432-76D6B745F876}" srcOrd="1" destOrd="0" presId="urn:microsoft.com/office/officeart/2005/8/layout/matrix1"/>
    <dgm:cxn modelId="{B3C1647B-5F12-40E3-B80D-E95315D8EA58}" type="presOf" srcId="{7CF83F0E-B5A8-48F9-986A-281D0CA0B793}" destId="{B2950FA7-CA31-47EC-8B53-846DAE479BCF}" srcOrd="0" destOrd="0" presId="urn:microsoft.com/office/officeart/2005/8/layout/matrix1"/>
    <dgm:cxn modelId="{8BF0A7B4-37DD-4DD7-90CD-54A43F24CD8D}" type="presOf" srcId="{7CF83F0E-B5A8-48F9-986A-281D0CA0B793}" destId="{25FFC55D-7DEC-4FF8-AC97-6FAD9CF07CFE}" srcOrd="1" destOrd="0" presId="urn:microsoft.com/office/officeart/2005/8/layout/matrix1"/>
    <dgm:cxn modelId="{024EA5A0-8955-43CC-8768-5CB366EFE473}" srcId="{8F8112B5-8183-4695-AEEA-183D0DEB3292}" destId="{42076C34-12E1-4458-9122-C13AE10ADF05}" srcOrd="0" destOrd="0" parTransId="{1F68EF6C-9BDD-4D48-B788-D4360A238480}" sibTransId="{7356A38A-DFEF-4DC8-9322-3897F182F4F5}"/>
    <dgm:cxn modelId="{787B74AF-724E-4BD1-B79E-5CFE26CFC1DA}" type="presParOf" srcId="{4FB514DC-9C97-40C9-878E-E609FB5697F2}" destId="{85F51C9F-62D7-4A45-9388-ECDA1362EC7C}" srcOrd="0" destOrd="0" presId="urn:microsoft.com/office/officeart/2005/8/layout/matrix1"/>
    <dgm:cxn modelId="{784C9FA1-6CA1-4DC4-B081-FBF184DC90B9}" type="presParOf" srcId="{85F51C9F-62D7-4A45-9388-ECDA1362EC7C}" destId="{1A0AD702-1711-47AA-AF1E-DDA5A24B5480}" srcOrd="0" destOrd="0" presId="urn:microsoft.com/office/officeart/2005/8/layout/matrix1"/>
    <dgm:cxn modelId="{D6A72821-9191-4EA7-8F45-1B8B820E61D3}" type="presParOf" srcId="{85F51C9F-62D7-4A45-9388-ECDA1362EC7C}" destId="{4F2F0BBB-B3B6-450B-9A24-C73AF88B5EDD}" srcOrd="1" destOrd="0" presId="urn:microsoft.com/office/officeart/2005/8/layout/matrix1"/>
    <dgm:cxn modelId="{E4A488FF-2BF7-4DA9-A516-C2EBAA58254A}" type="presParOf" srcId="{85F51C9F-62D7-4A45-9388-ECDA1362EC7C}" destId="{CEF768D7-68FE-44E8-A263-6EAF1FBBC66E}" srcOrd="2" destOrd="0" presId="urn:microsoft.com/office/officeart/2005/8/layout/matrix1"/>
    <dgm:cxn modelId="{7F1298C2-8F2D-4ADE-ABAA-3A058AA390E1}" type="presParOf" srcId="{85F51C9F-62D7-4A45-9388-ECDA1362EC7C}" destId="{AE896247-B0F0-4A95-A432-76D6B745F876}" srcOrd="3" destOrd="0" presId="urn:microsoft.com/office/officeart/2005/8/layout/matrix1"/>
    <dgm:cxn modelId="{9C7D684B-2F2E-4AEB-89D5-F02E1D42FD41}" type="presParOf" srcId="{85F51C9F-62D7-4A45-9388-ECDA1362EC7C}" destId="{2E57F11F-F965-4FD2-B7A5-F32EC00626B8}" srcOrd="4" destOrd="0" presId="urn:microsoft.com/office/officeart/2005/8/layout/matrix1"/>
    <dgm:cxn modelId="{795657EF-987F-4E6F-88DE-3D086DB5413E}" type="presParOf" srcId="{85F51C9F-62D7-4A45-9388-ECDA1362EC7C}" destId="{ABB14AA0-669A-4990-A1F6-36BFF789C73F}" srcOrd="5" destOrd="0" presId="urn:microsoft.com/office/officeart/2005/8/layout/matrix1"/>
    <dgm:cxn modelId="{BDCC4F9F-0EB9-4482-AF82-E1224F3C96E2}" type="presParOf" srcId="{85F51C9F-62D7-4A45-9388-ECDA1362EC7C}" destId="{B2950FA7-CA31-47EC-8B53-846DAE479BCF}" srcOrd="6" destOrd="0" presId="urn:microsoft.com/office/officeart/2005/8/layout/matrix1"/>
    <dgm:cxn modelId="{6B6BE4C7-3407-40B4-9734-3C500D81AAE6}" type="presParOf" srcId="{85F51C9F-62D7-4A45-9388-ECDA1362EC7C}" destId="{25FFC55D-7DEC-4FF8-AC97-6FAD9CF07CFE}" srcOrd="7" destOrd="0" presId="urn:microsoft.com/office/officeart/2005/8/layout/matrix1"/>
    <dgm:cxn modelId="{D8CE110B-663F-4133-9899-8DF0F7B4ACDA}" type="presParOf" srcId="{4FB514DC-9C97-40C9-878E-E609FB5697F2}" destId="{E0AB02DB-E5C8-4CE0-BE68-201CB92ECCC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0AD702-1711-47AA-AF1E-DDA5A24B5480}">
      <dsp:nvSpPr>
        <dsp:cNvPr id="0" name=""/>
        <dsp:cNvSpPr/>
      </dsp:nvSpPr>
      <dsp:spPr>
        <a:xfrm rot="16200000">
          <a:off x="674687" y="-674687"/>
          <a:ext cx="2400300" cy="3749675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Беспроцентные займы</a:t>
          </a:r>
          <a:endParaRPr lang="en-US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Инвестиционные вклады</a:t>
          </a:r>
          <a:endParaRPr lang="ru-RU" sz="2200" kern="1200" dirty="0"/>
        </a:p>
      </dsp:txBody>
      <dsp:txXfrm rot="5400000">
        <a:off x="-1" y="1"/>
        <a:ext cx="3749675" cy="1800225"/>
      </dsp:txXfrm>
    </dsp:sp>
    <dsp:sp modelId="{CEF768D7-68FE-44E8-A263-6EAF1FBBC66E}">
      <dsp:nvSpPr>
        <dsp:cNvPr id="0" name=""/>
        <dsp:cNvSpPr/>
      </dsp:nvSpPr>
      <dsp:spPr>
        <a:xfrm>
          <a:off x="3749675" y="0"/>
          <a:ext cx="3749675" cy="24003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 smtClean="0"/>
            <a:t>Краудсорсинговая</a:t>
          </a:r>
          <a:r>
            <a:rPr lang="ru-RU" sz="2200" kern="1200" dirty="0" smtClean="0"/>
            <a:t> платформа «Хоровод»,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Реестр социальных франшиз</a:t>
          </a:r>
          <a:endParaRPr lang="ru-RU" sz="2200" kern="1200" dirty="0"/>
        </a:p>
      </dsp:txBody>
      <dsp:txXfrm>
        <a:off x="3749675" y="0"/>
        <a:ext cx="3749675" cy="1800225"/>
      </dsp:txXfrm>
    </dsp:sp>
    <dsp:sp modelId="{2E57F11F-F965-4FD2-B7A5-F32EC00626B8}">
      <dsp:nvSpPr>
        <dsp:cNvPr id="0" name=""/>
        <dsp:cNvSpPr/>
      </dsp:nvSpPr>
      <dsp:spPr>
        <a:xfrm rot="10800000">
          <a:off x="0" y="2400300"/>
          <a:ext cx="3749675" cy="2400300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Онлайн-курс лаборатории социального предпринимательства</a:t>
          </a:r>
          <a:endParaRPr lang="ru-RU" sz="2200" kern="1200" dirty="0"/>
        </a:p>
      </dsp:txBody>
      <dsp:txXfrm rot="10800000">
        <a:off x="0" y="3000374"/>
        <a:ext cx="3749675" cy="1800225"/>
      </dsp:txXfrm>
    </dsp:sp>
    <dsp:sp modelId="{B2950FA7-CA31-47EC-8B53-846DAE479BCF}">
      <dsp:nvSpPr>
        <dsp:cNvPr id="0" name=""/>
        <dsp:cNvSpPr/>
      </dsp:nvSpPr>
      <dsp:spPr>
        <a:xfrm rot="5400000">
          <a:off x="4424362" y="1725612"/>
          <a:ext cx="2400300" cy="3749675"/>
        </a:xfrm>
        <a:prstGeom prst="round1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Конкурс «Социальный предприниматель»,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Премия «Импульс добра»</a:t>
          </a:r>
          <a:endParaRPr lang="ru-RU" sz="2200" kern="1200" dirty="0"/>
        </a:p>
      </dsp:txBody>
      <dsp:txXfrm rot="-5400000">
        <a:off x="3749674" y="3000374"/>
        <a:ext cx="3749675" cy="1800225"/>
      </dsp:txXfrm>
    </dsp:sp>
    <dsp:sp modelId="{E0AB02DB-E5C8-4CE0-BE68-201CB92ECCC8}">
      <dsp:nvSpPr>
        <dsp:cNvPr id="0" name=""/>
        <dsp:cNvSpPr/>
      </dsp:nvSpPr>
      <dsp:spPr>
        <a:xfrm>
          <a:off x="2624772" y="1800224"/>
          <a:ext cx="2249805" cy="1200150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173 проекта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421 636 780 руб.</a:t>
          </a:r>
          <a:endParaRPr lang="ru-RU" sz="2200" kern="1200" dirty="0"/>
        </a:p>
      </dsp:txBody>
      <dsp:txXfrm>
        <a:off x="2683358" y="1858810"/>
        <a:ext cx="2132633" cy="10829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645313-0406-4347-9112-E0FF0F0A401B}" type="datetimeFigureOut">
              <a:rPr lang="ru-RU" smtClean="0"/>
              <a:pPr/>
              <a:t>20.12.2016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834590-5031-459E-89DB-1FFBFFA05E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092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34590-5031-459E-89DB-1FFBFFA05E4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858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34590-5031-459E-89DB-1FFBFFA05E4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090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501A30-D939-416C-BE84-3C630F7F3378}" type="datetime1">
              <a:rPr lang="ru-RU" smtClean="0"/>
              <a:t>20.12.2016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9C4735-09B0-44AD-B9DF-A40012DA4E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EA3D33-B690-4BD4-AE12-7D5D8CFE2EE4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9C4735-09B0-44AD-B9DF-A40012DA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449005-F35F-4872-989A-FD7F96E11B49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9C4735-09B0-44AD-B9DF-A40012DA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8F317A-4B42-4B65-830F-C1FD236D0872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9C4735-09B0-44AD-B9DF-A40012DA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B47782-3618-4FBE-8704-0DEF638C3976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9C4735-09B0-44AD-B9DF-A40012DA4E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716BE9-FB40-479A-B712-F7154363BF6E}" type="datetime1">
              <a:rPr lang="ru-RU" smtClean="0"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9C4735-09B0-44AD-B9DF-A40012DA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1FEE68-8A39-4449-849B-D114D1577535}" type="datetime1">
              <a:rPr lang="ru-RU" smtClean="0"/>
              <a:t>20.12.2016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9C4735-09B0-44AD-B9DF-A40012DA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2CDD3D-88D7-4141-8352-CF0DEF61F805}" type="datetime1">
              <a:rPr lang="ru-RU" smtClean="0"/>
              <a:t>20.12.2016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9C4735-09B0-44AD-B9DF-A40012DA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491D00-0318-4AF0-8C21-12BFD223C0D9}" type="datetime1">
              <a:rPr lang="ru-RU" smtClean="0"/>
              <a:t>20.12.2016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9C4735-09B0-44AD-B9DF-A40012DA4E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8045827-9A23-4D64-8F80-A25C44E486B0}" type="datetime1">
              <a:rPr lang="ru-RU" smtClean="0"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9C4735-09B0-44AD-B9DF-A40012DA4E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1C2178A-2D5D-47ED-B98F-674011D3D6EC}" type="datetime1">
              <a:rPr lang="ru-RU" smtClean="0"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9C4735-09B0-44AD-B9DF-A40012DA4E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FA47677-BED6-41FE-9891-DCAD0FD3FD36}" type="datetime1">
              <a:rPr lang="ru-RU" smtClean="0"/>
              <a:t>20.12.2016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49C4735-09B0-44AD-B9DF-A40012DA4E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4210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СОЦИАЛЬНОЕ ПРЕДПРИНИМАТЕЛЬСТВО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 механизм устойчивого развития НКО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2428868"/>
            <a:ext cx="7406640" cy="3286148"/>
          </a:xfrm>
        </p:spPr>
        <p:txBody>
          <a:bodyPr/>
          <a:lstStyle/>
          <a:p>
            <a:endParaRPr lang="ru-RU" dirty="0" smtClean="0"/>
          </a:p>
          <a:p>
            <a:r>
              <a:rPr lang="ru-RU" i="1" dirty="0" smtClean="0"/>
              <a:t>Мастер-класс для НКО</a:t>
            </a:r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endParaRPr lang="ru-RU" i="1" dirty="0" smtClean="0"/>
          </a:p>
          <a:p>
            <a:r>
              <a:rPr lang="ru-RU" i="1" dirty="0" smtClean="0"/>
              <a:t>22</a:t>
            </a:r>
            <a:r>
              <a:rPr lang="ru-RU" i="1" dirty="0" smtClean="0"/>
              <a:t> декабря 2016</a:t>
            </a:r>
            <a:endParaRPr lang="ru-RU" i="1" dirty="0" smtClean="0"/>
          </a:p>
          <a:p>
            <a:endParaRPr lang="ru-RU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Летающие звери.</a:t>
            </a:r>
            <a:endParaRPr lang="ru-RU" dirty="0"/>
          </a:p>
        </p:txBody>
      </p:sp>
      <p:pic>
        <p:nvPicPr>
          <p:cNvPr id="4" name="Содержимое 3" descr="Мультики ютуб Ютуб мультфильмы Ютуб мультики - Официальные м…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6775" y="15621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09AAF-5A86-49C6-9A54-69F118A54857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Благотворительные магазины «Спасибо!»</a:t>
            </a:r>
            <a:endParaRPr lang="ru-RU" dirty="0"/>
          </a:p>
        </p:txBody>
      </p:sp>
      <p:pic>
        <p:nvPicPr>
          <p:cNvPr id="1026" name="Picture 2" descr="http://spasiboshop.org/images/bak-abou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501" y="1700808"/>
            <a:ext cx="3255579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pasiboshop.org/images/pravila-2014-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51" y="1417639"/>
            <a:ext cx="5314950" cy="5083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A1FD7-D4A1-443F-9389-C3E801A281CB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063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«Картон Черноземье - раздельный сбор вторичного сырья», ООО «Картон Черноземье», 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Воронежская обл.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211960" y="1196752"/>
            <a:ext cx="4858888" cy="5400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Социальная проблема – большое количество стихийных свалок мусора;</a:t>
            </a:r>
          </a:p>
          <a:p>
            <a:r>
              <a:rPr lang="ru-RU" dirty="0" smtClean="0"/>
              <a:t>Идея проекта: установка современных мусорных контейнеров, прием вторсырья для вторичной переработки.</a:t>
            </a:r>
          </a:p>
          <a:p>
            <a:r>
              <a:rPr lang="ru-RU" dirty="0" smtClean="0"/>
              <a:t>Результаты: контракты с европейскими партнерами.</a:t>
            </a:r>
          </a:p>
          <a:p>
            <a:r>
              <a:rPr lang="ru-RU" dirty="0" smtClean="0"/>
              <a:t>Победа с престижном конкурсе «Предприниматель года» в номинации «Экологический предприниматель года», с церемонией награждения в Лондоне.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1EEC5-15CE-43A5-82C7-D596D014B008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1026" name="Picture 2" descr="https://im3-tub-ru.yandex.net/i?id=9c10091ca16e1e7d3b97ec41e6985529&amp;n=2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13" y="2348880"/>
            <a:ext cx="3969137" cy="222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ООО «</a:t>
            </a:r>
            <a:r>
              <a:rPr lang="ru-RU" b="1" dirty="0" err="1" smtClean="0">
                <a:effectLst/>
              </a:rPr>
              <a:t>Ми&amp;Ко</a:t>
            </a:r>
            <a:r>
              <a:rPr lang="ru-RU" b="1" dirty="0" smtClean="0">
                <a:effectLst/>
              </a:rPr>
              <a:t>». </a:t>
            </a:r>
            <a:r>
              <a:rPr lang="ru-RU" dirty="0" smtClean="0">
                <a:effectLst/>
              </a:rPr>
              <a:t>Киров (Вятка)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1524000"/>
            <a:ext cx="4066800" cy="466344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Социальная проблема: отсутствие экологически чистых порошков и чистящих средств отечественного производства.</a:t>
            </a:r>
          </a:p>
          <a:p>
            <a:r>
              <a:rPr lang="ru-RU" dirty="0" smtClean="0"/>
              <a:t>Результат: семейный бизнес по производству натуральной косметики ручной работы из растительного и минерального сырья.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49525-6E6E-46F8-898F-A94DBEF14CA0}" type="datetime1">
              <a:rPr lang="ru-RU" smtClean="0"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2054" name="Picture 6" descr="http://savepic.net/636899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877" y="4521480"/>
            <a:ext cx="2795519" cy="1976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himiinet.com/files/catalog/Pure%20Water/pure_water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355" y="1730645"/>
            <a:ext cx="3999090" cy="267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7442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Проекты 2016. Фонд «НБ»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/>
              <a:t>Центр акробатической подготовки «Акробат». (Рязанская обл.)</a:t>
            </a:r>
          </a:p>
          <a:p>
            <a:r>
              <a:rPr lang="ru-RU" dirty="0"/>
              <a:t>ИП Брагин С.Н.</a:t>
            </a:r>
          </a:p>
          <a:p>
            <a:r>
              <a:rPr lang="ru-RU" dirty="0"/>
              <a:t>Спортивно-батутный </a:t>
            </a:r>
            <a:r>
              <a:rPr lang="ru-RU" dirty="0" smtClean="0"/>
              <a:t>центр</a:t>
            </a:r>
          </a:p>
          <a:p>
            <a:r>
              <a:rPr lang="ru-RU" dirty="0" smtClean="0"/>
              <a:t>Заем 500 000 на 5 лет</a:t>
            </a:r>
          </a:p>
          <a:p>
            <a:r>
              <a:rPr lang="ru-RU" dirty="0" smtClean="0"/>
              <a:t>Воспитанники детских домов и интернатов - бесплатно</a:t>
            </a: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60032" y="1524000"/>
            <a:ext cx="4073656" cy="4663440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Город особых мастеров.</a:t>
            </a:r>
          </a:p>
          <a:p>
            <a:r>
              <a:rPr lang="ru-RU" dirty="0" smtClean="0"/>
              <a:t>АНО «Хабаровская инвалидная организация «Реальная помощь»</a:t>
            </a:r>
          </a:p>
          <a:p>
            <a:r>
              <a:rPr lang="ru-RU" dirty="0" err="1" smtClean="0"/>
              <a:t>Абилитация</a:t>
            </a:r>
            <a:r>
              <a:rPr lang="ru-RU" dirty="0" smtClean="0"/>
              <a:t>, реабилитация и социализация детей-инвалидов (аутизм)</a:t>
            </a:r>
          </a:p>
          <a:p>
            <a:r>
              <a:rPr lang="ru-RU" dirty="0" smtClean="0"/>
              <a:t>3 000 000, 5 лет</a:t>
            </a:r>
          </a:p>
          <a:p>
            <a:r>
              <a:rPr lang="ru-RU" dirty="0" smtClean="0"/>
              <a:t>Разводить растения, выращивать саженцы,</a:t>
            </a:r>
          </a:p>
          <a:p>
            <a:r>
              <a:rPr lang="ru-RU" dirty="0" smtClean="0"/>
              <a:t> изготовление пособий по работе с ЦА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BF14-D3A8-4508-95AA-EF0B3A745F4A}" type="datetime1">
              <a:rPr lang="ru-RU" smtClean="0"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3653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Проекты 2016. Фонд «НБ»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840480" cy="4663440"/>
          </a:xfrm>
        </p:spPr>
        <p:txBody>
          <a:bodyPr>
            <a:normAutofit fontScale="92500"/>
          </a:bodyPr>
          <a:lstStyle/>
          <a:p>
            <a:r>
              <a:rPr lang="ru-RU" b="1" i="1" dirty="0" smtClean="0"/>
              <a:t>Оборудование линии глубокой переработки </a:t>
            </a:r>
            <a:r>
              <a:rPr lang="ru-RU" b="1" i="1" dirty="0" err="1" smtClean="0"/>
              <a:t>пленкосодержащего</a:t>
            </a:r>
            <a:r>
              <a:rPr lang="ru-RU" b="1" i="1" dirty="0" smtClean="0"/>
              <a:t> пластика в </a:t>
            </a:r>
            <a:r>
              <a:rPr lang="ru-RU" b="1" i="1" dirty="0" err="1" smtClean="0"/>
              <a:t>г.Томске</a:t>
            </a:r>
            <a:r>
              <a:rPr lang="ru-RU" b="1" i="1" dirty="0" smtClean="0"/>
              <a:t>.</a:t>
            </a:r>
          </a:p>
          <a:p>
            <a:r>
              <a:rPr lang="ru-RU" dirty="0" smtClean="0"/>
              <a:t>ООО «Чистый мир»</a:t>
            </a:r>
          </a:p>
          <a:p>
            <a:r>
              <a:rPr lang="ru-RU" dirty="0" smtClean="0"/>
              <a:t>3 500 000 на 5 лет </a:t>
            </a:r>
          </a:p>
          <a:p>
            <a:r>
              <a:rPr lang="ru-RU" dirty="0" smtClean="0"/>
              <a:t>Приобретение </a:t>
            </a:r>
            <a:r>
              <a:rPr lang="ru-RU" dirty="0" err="1" smtClean="0"/>
              <a:t>гранулятора</a:t>
            </a:r>
            <a:endParaRPr lang="ru-RU" dirty="0" smtClean="0"/>
          </a:p>
          <a:p>
            <a:r>
              <a:rPr lang="ru-RU" dirty="0" smtClean="0"/>
              <a:t>Новые рабочие места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1524000"/>
            <a:ext cx="3929640" cy="4663440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Сеть пансионатов для пожилых людей</a:t>
            </a:r>
          </a:p>
          <a:p>
            <a:r>
              <a:rPr lang="ru-RU" dirty="0" smtClean="0"/>
              <a:t>ООО «Здоровье»</a:t>
            </a:r>
          </a:p>
          <a:p>
            <a:r>
              <a:rPr lang="ru-RU" dirty="0" smtClean="0"/>
              <a:t>5 000 000, 5 лет</a:t>
            </a:r>
          </a:p>
          <a:p>
            <a:r>
              <a:rPr lang="ru-RU" dirty="0" smtClean="0"/>
              <a:t>Постоянная опека, медицинские и реабилитационные услуги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729D5-AF39-48D5-A50A-0A22B1B395C9}" type="datetime1">
              <a:rPr lang="ru-RU" smtClean="0"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193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Проекты 2016. Фонд «НБ»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«День науки: Астрономия и Физика космоса»</a:t>
            </a:r>
          </a:p>
          <a:p>
            <a:r>
              <a:rPr lang="ru-RU" dirty="0" smtClean="0"/>
              <a:t>ИП Кантор К.В.</a:t>
            </a:r>
          </a:p>
          <a:p>
            <a:r>
              <a:rPr lang="ru-RU" dirty="0" smtClean="0"/>
              <a:t>500 000, 5 лет</a:t>
            </a:r>
          </a:p>
          <a:p>
            <a:r>
              <a:rPr lang="ru-RU" dirty="0" smtClean="0"/>
              <a:t>Популяризация точных наук (астрономия, физика, химия)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«Азбука здоровья»</a:t>
            </a:r>
          </a:p>
          <a:p>
            <a:r>
              <a:rPr lang="ru-RU" dirty="0" smtClean="0"/>
              <a:t>ООО Детский медицинский центр «Азбука здоровья»</a:t>
            </a:r>
          </a:p>
          <a:p>
            <a:r>
              <a:rPr lang="ru-RU" dirty="0" smtClean="0"/>
              <a:t>2 500 000, 5 лет</a:t>
            </a:r>
          </a:p>
          <a:p>
            <a:r>
              <a:rPr lang="ru-RU" dirty="0" smtClean="0"/>
              <a:t>На базе действующего </a:t>
            </a:r>
            <a:r>
              <a:rPr lang="ru-RU" dirty="0" err="1" smtClean="0"/>
              <a:t>мед.центра</a:t>
            </a:r>
            <a:r>
              <a:rPr lang="ru-RU" dirty="0" smtClean="0"/>
              <a:t>, приобретение оборудования, повышения качества услуг для детей-инвалидов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9905B-8F75-421F-ACE0-98F94D10EE3E}" type="datetime1">
              <a:rPr lang="ru-RU" smtClean="0"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2707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Проекты 2016. Фонд «НБ»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i="1" dirty="0" smtClean="0"/>
              <a:t>Производство одежды для недоношенных и маловесных детей.</a:t>
            </a:r>
          </a:p>
          <a:p>
            <a:r>
              <a:rPr lang="ru-RU" dirty="0" smtClean="0"/>
              <a:t>ООО «Листик», Архангельская обл.</a:t>
            </a:r>
          </a:p>
          <a:p>
            <a:r>
              <a:rPr lang="ru-RU" dirty="0" smtClean="0"/>
              <a:t>500 000, 5 лет</a:t>
            </a:r>
          </a:p>
          <a:p>
            <a:r>
              <a:rPr lang="ru-RU" dirty="0" smtClean="0"/>
              <a:t>Каждый 7-ой ребенок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i="1" dirty="0" smtClean="0"/>
              <a:t>Иркутский детский контактный зоопарк</a:t>
            </a:r>
          </a:p>
          <a:p>
            <a:r>
              <a:rPr lang="ru-RU" dirty="0" smtClean="0"/>
              <a:t>Фонд «Иркутский ботанический сад»</a:t>
            </a:r>
          </a:p>
          <a:p>
            <a:r>
              <a:rPr lang="ru-RU" dirty="0" smtClean="0"/>
              <a:t>1 200 000, 5 лет</a:t>
            </a:r>
          </a:p>
          <a:p>
            <a:r>
              <a:rPr lang="ru-RU" dirty="0" smtClean="0"/>
              <a:t>Живое общение детей и животных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EA951-B57C-461C-B6A4-06E46A4A0B7C}" type="datetime1">
              <a:rPr lang="ru-RU" smtClean="0"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04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Проекты 2016. Фонд «НБ»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Центр грудничкового плавания</a:t>
            </a:r>
          </a:p>
          <a:p>
            <a:r>
              <a:rPr lang="ru-RU" dirty="0" smtClean="0"/>
              <a:t>Центр семейного отдыха</a:t>
            </a:r>
          </a:p>
          <a:p>
            <a:r>
              <a:rPr lang="ru-RU" dirty="0" smtClean="0"/>
              <a:t>Доступный спорт в регионах</a:t>
            </a:r>
          </a:p>
          <a:p>
            <a:r>
              <a:rPr lang="ru-RU" dirty="0" smtClean="0"/>
              <a:t>Музей-мастерская семеновской матрешки и традиционной игрушки</a:t>
            </a:r>
          </a:p>
          <a:p>
            <a:r>
              <a:rPr lang="ru-RU" dirty="0" smtClean="0"/>
              <a:t>Сельская фабрика производства природных растительных масел</a:t>
            </a:r>
          </a:p>
          <a:p>
            <a:r>
              <a:rPr lang="ru-RU" dirty="0" smtClean="0"/>
              <a:t>Экскурсионные услуги лицам с ограниченными возможностями</a:t>
            </a:r>
          </a:p>
          <a:p>
            <a:r>
              <a:rPr lang="ru-RU" dirty="0" err="1" smtClean="0"/>
              <a:t>Инватакси</a:t>
            </a:r>
            <a:endParaRPr lang="ru-RU" dirty="0" smtClean="0"/>
          </a:p>
          <a:p>
            <a:r>
              <a:rPr lang="ru-RU" dirty="0" smtClean="0"/>
              <a:t>Домашние половички руками бабушек</a:t>
            </a:r>
          </a:p>
          <a:p>
            <a:r>
              <a:rPr lang="ru-RU" dirty="0" smtClean="0"/>
              <a:t>Производство обуви для инвалидов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0AEF6-5315-435B-9DFD-BC0470FC7B00}" type="datetime1">
              <a:rPr lang="ru-RU" smtClean="0"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5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Проекты по сохранению территорий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Коломенская пастила</a:t>
            </a:r>
          </a:p>
          <a:p>
            <a:r>
              <a:rPr lang="ru-RU" dirty="0"/>
              <a:t>Медовый мусс «</a:t>
            </a:r>
            <a:r>
              <a:rPr lang="ru-RU" dirty="0" err="1"/>
              <a:t>Марь&amp;Яжъ</a:t>
            </a:r>
            <a:r>
              <a:rPr lang="ru-RU" dirty="0"/>
              <a:t>» 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E820-8AE8-413D-A8D1-0129CFB36BE7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508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Социальное предпринимательство: понятие.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077544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экономического развития РФ от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25.03.15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167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условий конкурсного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отбора субъектов Российской Федерации, бюджетам которых 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предоставляются субсидии из федерального бюджета на государственную поддержку малого и среднего предпринимательства субъектами Российской Федерации».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предпринимательство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ориентированная деятельность,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направленная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общественно полезных целей, улучшение условий жизнедеятельности гражданина, и (или) расширение его возможностей самостоятельно обеспечивать свои основные жизненные потребности, а также на обеспечение занятости, оказание поддержки инвалидам, гражданам пожилого возраста и лицам, находящимся в трудной жизненной ситуации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2032C-F4DB-4053-983A-0AA2F8F58798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715000" y="6305550"/>
            <a:ext cx="3218688" cy="476250"/>
          </a:xfrm>
        </p:spPr>
        <p:txBody>
          <a:bodyPr/>
          <a:lstStyle/>
          <a:p>
            <a:r>
              <a:rPr lang="ru-RU" dirty="0" smtClean="0"/>
              <a:t>мастер-класс "Социальное предпринимательство". Седунова Светлана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5755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«Коломенская пастила». Музей исчезнувшего вкуса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788024" y="1524000"/>
            <a:ext cx="4145664" cy="4663440"/>
          </a:xfrm>
        </p:spPr>
        <p:txBody>
          <a:bodyPr/>
          <a:lstStyle/>
          <a:p>
            <a:r>
              <a:rPr lang="ru-RU" dirty="0"/>
              <a:t>живой музей с открытым пастильным производством по старинным технологиям XIX в. и театрализованной экскурсией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8EA36-C513-413C-82E5-1D6DC63799C5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20</a:t>
            </a:fld>
            <a:endParaRPr lang="ru-RU"/>
          </a:p>
        </p:txBody>
      </p:sp>
      <p:pic>
        <p:nvPicPr>
          <p:cNvPr id="7170" name="Picture 2" descr="http://kolomnapastila.ru/upload/iblock/edb/1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999" y="4439029"/>
            <a:ext cx="36576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Музейная фабрика пастил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999" y="1607536"/>
            <a:ext cx="230505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kolomnapastila.ru/upload/iblock/2ab/Shop_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791" y="3035746"/>
            <a:ext cx="2688233" cy="175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kolomnapastila.ru/upload/iblock/bf8/Shop_0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22" y="4794696"/>
            <a:ext cx="3123084" cy="198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4412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Медовый мусс «</a:t>
            </a:r>
            <a:r>
              <a:rPr lang="ru-RU" dirty="0" err="1">
                <a:effectLst/>
              </a:rPr>
              <a:t>Марь&amp;Яжъ</a:t>
            </a:r>
            <a:r>
              <a:rPr lang="ru-RU" dirty="0" smtClean="0">
                <a:effectLst/>
              </a:rPr>
              <a:t>»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деревня Малый </a:t>
            </a:r>
            <a:r>
              <a:rPr lang="ru-RU" dirty="0" err="1" smtClean="0">
                <a:effectLst/>
              </a:rPr>
              <a:t>Турыш</a:t>
            </a:r>
            <a:r>
              <a:rPr lang="ru-RU" dirty="0" smtClean="0">
                <a:effectLst/>
              </a:rPr>
              <a:t>, Урал</a:t>
            </a:r>
            <a:r>
              <a:rPr lang="ru-RU" dirty="0">
                <a:effectLst/>
              </a:rPr>
              <a:t> 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4EA2C-1CE7-4C2C-B0A6-31AABCACE4B9}" type="datetime1">
              <a:rPr lang="ru-RU" smtClean="0"/>
              <a:t>20.12.2016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1026" name="Picture 2" descr="http://www.job.ru/upload/career/2014/%D0%93%D1%83%D0%B7%D0%B5%D0%BB%D1%8C-%D0%A1%D0%B0%D0%BD%D0%B6%D0%B0%D0%BF%D0%BE%D0%B2%D0%B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862" y="1430017"/>
            <a:ext cx="3730625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easons-project.ru/files/media/gallery/2/2014/10/6d8/1cadr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808" y="2708920"/>
            <a:ext cx="4037040" cy="327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gulliver-ul.ru/images/new/!DSC_059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898" y="3839459"/>
            <a:ext cx="2895600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00684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Интернет-магазин </a:t>
            </a:r>
            <a:r>
              <a:rPr lang="ru-RU" dirty="0" err="1" smtClean="0"/>
              <a:t>Планета.ру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Летающие звери</a:t>
            </a:r>
          </a:p>
          <a:p>
            <a:r>
              <a:rPr lang="ru-RU" dirty="0" smtClean="0"/>
              <a:t>Авоська дарит надежду</a:t>
            </a:r>
          </a:p>
          <a:p>
            <a:r>
              <a:rPr lang="ru-RU" dirty="0" smtClean="0"/>
              <a:t>Антон тут рядом</a:t>
            </a:r>
          </a:p>
          <a:p>
            <a:r>
              <a:rPr lang="ru-RU" dirty="0" smtClean="0"/>
              <a:t>Особая керамика </a:t>
            </a:r>
          </a:p>
          <a:p>
            <a:r>
              <a:rPr lang="ru-RU" dirty="0" smtClean="0"/>
              <a:t> Артель блаженных</a:t>
            </a:r>
          </a:p>
          <a:p>
            <a:r>
              <a:rPr lang="ru-RU" dirty="0" smtClean="0"/>
              <a:t>Студия «</a:t>
            </a:r>
            <a:r>
              <a:rPr lang="ru-RU" dirty="0" err="1" smtClean="0"/>
              <a:t>Дизайнсело</a:t>
            </a:r>
            <a:r>
              <a:rPr lang="ru-RU" dirty="0" smtClean="0"/>
              <a:t>»</a:t>
            </a:r>
          </a:p>
          <a:p>
            <a:r>
              <a:rPr lang="ru-RU" dirty="0" smtClean="0"/>
              <a:t>Фабрика обуви «</a:t>
            </a:r>
            <a:r>
              <a:rPr lang="ru-RU" dirty="0" err="1" smtClean="0"/>
              <a:t>Тибож</a:t>
            </a:r>
            <a:r>
              <a:rPr lang="ru-RU" dirty="0" smtClean="0"/>
              <a:t>»</a:t>
            </a:r>
          </a:p>
          <a:p>
            <a:r>
              <a:rPr lang="ru-RU" dirty="0" smtClean="0"/>
              <a:t>Социальная мастерская нужных подарков</a:t>
            </a:r>
          </a:p>
          <a:p>
            <a:r>
              <a:rPr lang="ru-RU" dirty="0" smtClean="0"/>
              <a:t>Сообщество </a:t>
            </a:r>
            <a:r>
              <a:rPr lang="en-US" dirty="0" err="1" smtClean="0"/>
              <a:t>EcoPad</a:t>
            </a:r>
            <a:r>
              <a:rPr lang="ru-RU" dirty="0" smtClean="0"/>
              <a:t> и др.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95A95-2BF1-455A-BF43-1F2A57622865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2534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0906" y="289560"/>
            <a:ext cx="749808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Факторы, сдерживающие развитие СП на федеральном уровне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509592"/>
          </a:xfrm>
        </p:spPr>
        <p:txBody>
          <a:bodyPr>
            <a:normAutofit fontScale="77500" lnSpcReduction="20000"/>
          </a:bodyPr>
          <a:lstStyle/>
          <a:p>
            <a:pPr marL="82296" indent="0">
              <a:buNone/>
            </a:pPr>
            <a:r>
              <a:rPr lang="ru-RU" dirty="0" smtClean="0"/>
              <a:t>Отдельный закон о СП, который бы предусматривал:</a:t>
            </a:r>
          </a:p>
          <a:p>
            <a:r>
              <a:rPr lang="ru-RU" dirty="0" smtClean="0"/>
              <a:t>Понятие СП;</a:t>
            </a:r>
          </a:p>
          <a:p>
            <a:r>
              <a:rPr lang="ru-RU" dirty="0" smtClean="0"/>
              <a:t>Критерии отнесения к субъектам СП;</a:t>
            </a:r>
          </a:p>
          <a:p>
            <a:r>
              <a:rPr lang="ru-RU" dirty="0" smtClean="0"/>
              <a:t>Механизм сертификации СП;</a:t>
            </a:r>
          </a:p>
          <a:p>
            <a:r>
              <a:rPr lang="ru-RU" dirty="0" smtClean="0"/>
              <a:t>Единый реестр и требования к единой отчетности;</a:t>
            </a:r>
          </a:p>
          <a:p>
            <a:r>
              <a:rPr lang="ru-RU" dirty="0" smtClean="0"/>
              <a:t>Ограничения распределения прибыли;</a:t>
            </a:r>
          </a:p>
          <a:p>
            <a:r>
              <a:rPr lang="ru-RU" dirty="0" smtClean="0"/>
              <a:t>Наличие координационного органа, ответственного за развитие СП;</a:t>
            </a:r>
          </a:p>
          <a:p>
            <a:r>
              <a:rPr lang="ru-RU" dirty="0" smtClean="0"/>
              <a:t>Ответственность субъектов СП;</a:t>
            </a:r>
          </a:p>
          <a:p>
            <a:r>
              <a:rPr lang="ru-RU" dirty="0" smtClean="0"/>
              <a:t>Льготы для инвесторов в СП;</a:t>
            </a:r>
          </a:p>
          <a:p>
            <a:r>
              <a:rPr lang="ru-RU" dirty="0" smtClean="0"/>
              <a:t>Меры поддержки;</a:t>
            </a:r>
          </a:p>
          <a:p>
            <a:r>
              <a:rPr lang="ru-RU" dirty="0" smtClean="0"/>
              <a:t>Доступ к рынкам сбыта (в </a:t>
            </a:r>
            <a:r>
              <a:rPr lang="ru-RU" dirty="0" err="1" smtClean="0"/>
              <a:t>т.ч</a:t>
            </a:r>
            <a:r>
              <a:rPr lang="ru-RU" dirty="0" smtClean="0"/>
              <a:t>. к гос. </a:t>
            </a:r>
            <a:r>
              <a:rPr lang="ru-RU" dirty="0"/>
              <a:t>з</a:t>
            </a:r>
            <a:r>
              <a:rPr lang="ru-RU" dirty="0" smtClean="0"/>
              <a:t>аказам);</a:t>
            </a:r>
          </a:p>
          <a:p>
            <a:r>
              <a:rPr lang="ru-RU" dirty="0" smtClean="0"/>
              <a:t>Единый товарный знак.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35B3-F722-4F9B-A4B4-DE77A8F97A61}" type="datetime1">
              <a:rPr lang="ru-RU" smtClean="0"/>
              <a:t>20.12.2016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88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Стимулирование развития СП в регионах: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Выстраивание коммуникаций социальных предпринимателей с местными органами власти;</a:t>
            </a:r>
          </a:p>
          <a:p>
            <a:r>
              <a:rPr lang="ru-RU" dirty="0" smtClean="0"/>
              <a:t>Включение предприятий СП в региональные программы социально-экономического развития (как в Вологодской, Московской, Омской обл., ХМАО и др.);</a:t>
            </a:r>
          </a:p>
          <a:p>
            <a:r>
              <a:rPr lang="ru-RU" dirty="0" smtClean="0"/>
              <a:t>Снижение государственных расходов с помощью передачи СП на аутсорсинг части государственных социальных услуг;</a:t>
            </a:r>
          </a:p>
          <a:p>
            <a:r>
              <a:rPr lang="ru-RU" dirty="0" smtClean="0"/>
              <a:t>Создание условий для информационной, консультационной и финансовой поддержки СП, в </a:t>
            </a:r>
            <a:r>
              <a:rPr lang="ru-RU" dirty="0" err="1" smtClean="0"/>
              <a:t>т.ч</a:t>
            </a:r>
            <a:r>
              <a:rPr lang="ru-RU" dirty="0" smtClean="0"/>
              <a:t>. путем создания ЦИСС;</a:t>
            </a:r>
          </a:p>
          <a:p>
            <a:r>
              <a:rPr lang="ru-RU" dirty="0" smtClean="0"/>
              <a:t>Увеличение количества образовательных программ.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A4D46-D72E-41CD-9596-382AA7979EB5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4121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15C22-AA6C-411C-AE98-F2C1B63B0561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25</a:t>
            </a:fld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644650" y="1447800"/>
            <a:ext cx="7499350" cy="4800600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marL="82296" indent="0" algn="ctr">
              <a:buNone/>
            </a:pPr>
            <a:r>
              <a:rPr lang="ru-RU" i="1" dirty="0" smtClean="0"/>
              <a:t>СПАСИБО ЗА УЧАСТИЕ!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488087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Условия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47800"/>
            <a:ext cx="8429652" cy="5410200"/>
          </a:xfrm>
        </p:spPr>
        <p:txBody>
          <a:bodyPr>
            <a:normAutofit fontScale="92500" lnSpcReduction="10000"/>
          </a:bodyPr>
          <a:lstStyle/>
          <a:p>
            <a:pPr algn="just" hangingPunc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Должно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отвечать хотя бы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одному из двух условий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штат предприятия должно входить не менее 50% сотрудников, относящихся к социально незащищенным группам населения, а их зарплата должна составлять не менее 25% от общего фонда оплаты труда предприятия</a:t>
            </a:r>
            <a:r>
              <a:rPr lang="ru-RU" sz="2800" dirty="0" smtClean="0"/>
              <a:t>.</a:t>
            </a:r>
          </a:p>
          <a:p>
            <a:pPr algn="just" hangingPunct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Предприятие должно предоставлять услуги в таких сферах, как: содействие трудоустройству, социальное обслуживание граждан, услуги здравоохранения, физической культуры и массового спорта, проведение занятий в детских и молодежных кружках, секциях, студиях и т.д.</a:t>
            </a:r>
          </a:p>
          <a:p>
            <a:pPr algn="just" hangingPunct="0"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  <a:p>
            <a:pPr algn="just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BC3A2-13EE-4D21-88AC-40495725F126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Фонд «Наше будущее»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8B98-A2FC-4C0C-9B03-3F7840E76C4F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68760"/>
            <a:ext cx="8427938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3998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Типология СП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/>
          <a:lstStyle/>
          <a:p>
            <a:r>
              <a:rPr lang="ru-RU" dirty="0" smtClean="0"/>
              <a:t>Индивидуальные предприниматели;</a:t>
            </a:r>
          </a:p>
          <a:p>
            <a:r>
              <a:rPr lang="ru-RU" dirty="0" smtClean="0"/>
              <a:t>Коммерческие организации;</a:t>
            </a:r>
          </a:p>
          <a:p>
            <a:r>
              <a:rPr lang="ru-RU" dirty="0" smtClean="0"/>
              <a:t>Некоммерческие организации.</a:t>
            </a:r>
          </a:p>
          <a:p>
            <a:pPr marL="82296" indent="0">
              <a:buNone/>
            </a:pPr>
            <a:endParaRPr lang="ru-RU" sz="2400" b="1" dirty="0" smtClean="0"/>
          </a:p>
          <a:p>
            <a:pPr marL="82296" indent="0">
              <a:buNone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2A031-CB89-4762-BFAB-005B37C9A206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284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Сферы СП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3" y="1071546"/>
            <a:ext cx="8856566" cy="5786454"/>
          </a:xfr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562CC-2D35-4142-887F-8DA057F3FAA7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03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Дорожная карта СП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B2126-F590-4E9B-B903-A22E9EE9BC47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8" name="Объект 7"/>
          <p:cNvPicPr>
            <a:picLocks noGrp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070848" cy="57290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93476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Фонд </a:t>
            </a:r>
            <a:r>
              <a:rPr lang="ru-RU" dirty="0" smtClean="0"/>
              <a:t>«Наше будущее»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82AE8-2222-42CE-8D7E-2A9817725176}" type="datetime1">
              <a:rPr lang="ru-RU" smtClean="0"/>
              <a:t>20.12.2016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14" name="Содержимое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7307555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Наивно? Очень!</a:t>
            </a:r>
            <a:br>
              <a:rPr lang="ru-RU" dirty="0" smtClean="0"/>
            </a:br>
            <a:r>
              <a:rPr lang="ru-RU" dirty="0" smtClean="0"/>
              <a:t>Искусство особенных людей.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609D8-7347-4E1C-8906-6F68CA68A65D}" type="datetime1">
              <a:rPr lang="ru-RU" smtClean="0"/>
              <a:t>20.12.2016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мастер-класс "Социальное предпринимательство". Седунова Светлана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9C4735-09B0-44AD-B9DF-A40012DA4E45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4" name="Содержимое 3" descr="http://naivno.com/images/shop_categories/87_120x120.jpgx"/>
          <p:cNvPicPr>
            <a:picLocks noGrp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348413" y="3362325"/>
            <a:ext cx="2795587" cy="265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naivno.com/images/shop_items/1383_120x120.jpgx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428736"/>
            <a:ext cx="2143136" cy="2214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naivno.com/images/shop_items/1418_250x250.jpgx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3500438"/>
            <a:ext cx="373857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naivno.com/images/shop_items/1486_120x120.jpgx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76088" y="1367178"/>
            <a:ext cx="2608280" cy="2026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1773</TotalTime>
  <Words>1092</Words>
  <Application>Microsoft Office PowerPoint</Application>
  <PresentationFormat>Экран (4:3)</PresentationFormat>
  <Paragraphs>207</Paragraphs>
  <Slides>25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СОЦИАЛЬНОЕ ПРЕДПРИНИМАТЕЛЬСТВО  как механизм устойчивого развития НКО</vt:lpstr>
      <vt:lpstr>Социальное предпринимательство: понятие.</vt:lpstr>
      <vt:lpstr>Условия</vt:lpstr>
      <vt:lpstr>Фонд «Наше будущее»</vt:lpstr>
      <vt:lpstr>Типология СП</vt:lpstr>
      <vt:lpstr>Сферы СП</vt:lpstr>
      <vt:lpstr>Дорожная карта СП</vt:lpstr>
      <vt:lpstr>Фонд «Наше будущее»</vt:lpstr>
      <vt:lpstr>Наивно? Очень! Искусство особенных людей.</vt:lpstr>
      <vt:lpstr>Летающие звери.</vt:lpstr>
      <vt:lpstr>Благотворительные магазины «Спасибо!»</vt:lpstr>
      <vt:lpstr> «Картон Черноземье - раздельный сбор вторичного сырья», ООО «Картон Черноземье»,  Воронежская обл. </vt:lpstr>
      <vt:lpstr>ООО «Ми&amp;Ко». Киров (Вятка)</vt:lpstr>
      <vt:lpstr>Проекты 2016. Фонд «НБ»</vt:lpstr>
      <vt:lpstr>Проекты 2016. Фонд «НБ»</vt:lpstr>
      <vt:lpstr>Проекты 2016. Фонд «НБ»</vt:lpstr>
      <vt:lpstr>Проекты 2016. Фонд «НБ»</vt:lpstr>
      <vt:lpstr>Проекты 2016. Фонд «НБ»</vt:lpstr>
      <vt:lpstr>Проекты по сохранению территорий</vt:lpstr>
      <vt:lpstr>«Коломенская пастила». Музей исчезнувшего вкуса</vt:lpstr>
      <vt:lpstr>Медовый мусс «Марь&amp;Яжъ» деревня Малый Турыш, Урал </vt:lpstr>
      <vt:lpstr>Интернет-магазин Планета.ру</vt:lpstr>
      <vt:lpstr>Факторы, сдерживающие развитие СП на федеральном уровне</vt:lpstr>
      <vt:lpstr>Стимулирование развития СП в регионах: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СОЦИАЛЬНОЕ ПРЕДПРИНИМАТЕЛЬСТВО В ПСКОВСКОЙ ОБЛАСТИ</dc:title>
  <dc:creator>Седунова Светлана Юрьевна</dc:creator>
  <cp:lastModifiedBy>Светлана Седунова</cp:lastModifiedBy>
  <cp:revision>102</cp:revision>
  <dcterms:created xsi:type="dcterms:W3CDTF">2015-05-26T14:14:22Z</dcterms:created>
  <dcterms:modified xsi:type="dcterms:W3CDTF">2016-12-21T17:23:38Z</dcterms:modified>
</cp:coreProperties>
</file>