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26"/>
  </p:notesMasterIdLst>
  <p:sldIdLst>
    <p:sldId id="256" r:id="rId2"/>
    <p:sldId id="278" r:id="rId3"/>
    <p:sldId id="257" r:id="rId4"/>
    <p:sldId id="273" r:id="rId5"/>
    <p:sldId id="283" r:id="rId6"/>
    <p:sldId id="291" r:id="rId7"/>
    <p:sldId id="295" r:id="rId8"/>
    <p:sldId id="293" r:id="rId9"/>
    <p:sldId id="294" r:id="rId10"/>
    <p:sldId id="302" r:id="rId11"/>
    <p:sldId id="297" r:id="rId12"/>
    <p:sldId id="301" r:id="rId13"/>
    <p:sldId id="296" r:id="rId14"/>
    <p:sldId id="298" r:id="rId15"/>
    <p:sldId id="303" r:id="rId16"/>
    <p:sldId id="305" r:id="rId17"/>
    <p:sldId id="299" r:id="rId18"/>
    <p:sldId id="304" r:id="rId19"/>
    <p:sldId id="308" r:id="rId20"/>
    <p:sldId id="307" r:id="rId21"/>
    <p:sldId id="292" r:id="rId22"/>
    <p:sldId id="306" r:id="rId23"/>
    <p:sldId id="284" r:id="rId24"/>
    <p:sldId id="309" r:id="rId25"/>
  </p:sldIdLst>
  <p:sldSz cx="12192000" cy="6858000"/>
  <p:notesSz cx="6742113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F430E7-79CE-45E7-A828-557CA9FCA5B1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22963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751219"/>
            <a:ext cx="539369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448F1C-EB4E-43C9-A177-447EC9ED0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205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48F1C-EB4E-43C9-A177-447EC9ED013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910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27C53CB8-1C3F-419C-861A-6E03DBE1EBB0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E562-C52D-4BE7-A775-8FC40347C99B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E7616-4847-4AFD-B882-A5E50B083043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76827-0792-445C-8E87-AD2EEF22FA5D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06497-FFD5-47BF-8153-95ADA1477CAE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993FB-43F7-4F99-B7B2-95CFB8ED8144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73E54-2BA4-48B4-8587-4E4BC1791050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9A78DD9D-8D9B-4B46-A569-A80D1D44C334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48FF8DF4-B578-462B-83FC-47821334329A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CA5A-3DE2-407D-97BD-0EF90B2EB79D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1A6F4-9B2C-4549-81D1-9CF4B900D9CA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5934-9202-482D-83D7-93DC5740AB3B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DFDB-954D-4955-B6FC-54839650F78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0447-1E7A-4A33-8D5F-45C888870CE3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9F4F7-343C-44C6-AD42-390B8A934D36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32ED-29D1-4D5D-8651-0B451FFAD865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E7CC4CF4-6971-4C11-8821-017C99A74915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ilto:svsedunova@yandex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Социальное проектирование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III</a:t>
            </a:r>
            <a:r>
              <a:rPr lang="ru-RU" dirty="0" smtClean="0"/>
              <a:t> ФОРУМ СОЦИАЛЬНО ОРИЕНТИРОВАННЫХ НКО</a:t>
            </a:r>
          </a:p>
          <a:p>
            <a:r>
              <a:rPr lang="ru-RU" dirty="0" smtClean="0"/>
              <a:t>ПСКОВ, декабрь 2015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3306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ЗПП: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91886" y="2603500"/>
            <a:ext cx="4029019" cy="3416300"/>
          </a:xfrm>
        </p:spPr>
        <p:txBody>
          <a:bodyPr/>
          <a:lstStyle/>
          <a:p>
            <a:r>
              <a:rPr lang="ru-RU" dirty="0" smtClean="0"/>
              <a:t>Проблема: недостаточная готовность педагогов к применению современных образовательных технологий</a:t>
            </a:r>
          </a:p>
          <a:p>
            <a:r>
              <a:rPr lang="ru-RU" dirty="0" smtClean="0"/>
              <a:t>Цель: обеспечить готовность педагогов к использованию современных образовательных технологий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1A6F4-9B2C-4549-81D1-9CF4B900D9CA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l="32150" t="13512" r="32710" b="21171"/>
          <a:stretch/>
        </p:blipFill>
        <p:spPr>
          <a:xfrm>
            <a:off x="4546242" y="515156"/>
            <a:ext cx="7547020" cy="618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101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Превращение проблемы в цель:</a:t>
            </a: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055832"/>
              </p:ext>
            </p:extLst>
          </p:nvPr>
        </p:nvGraphicFramePr>
        <p:xfrm>
          <a:off x="1155700" y="2603500"/>
          <a:ext cx="8824914" cy="293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2457"/>
                <a:gridCol w="44124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Цель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Сокращение количества источников воды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Увеличение количества источников</a:t>
                      </a:r>
                      <a:r>
                        <a:rPr lang="ru-RU" baseline="0" dirty="0" smtClean="0"/>
                        <a:t> воды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Увеличение стоимости воды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Сокращение стоимости воды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Отсутствие досуга у</a:t>
                      </a:r>
                      <a:r>
                        <a:rPr lang="ru-RU" baseline="0" dirty="0" smtClean="0"/>
                        <a:t> молодежи, наличие вредных привычек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Создание условий для досуга молодежи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Рост числа ДТП с тяжелыми последствиями (инвалидность и летальный исход)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Уменьшить ущерб для жизни и здоровья людей, наносимый ДТП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1A6F4-9B2C-4549-81D1-9CF4B900D9CA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170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Формулировка целей - </a:t>
            </a:r>
            <a:r>
              <a:rPr lang="en-US" dirty="0" smtClean="0"/>
              <a:t>SMART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286000"/>
            <a:ext cx="10775789" cy="41058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Цели и задачи проекта должны соответствовать принципу «SMART» (от англ. – </a:t>
            </a:r>
            <a:r>
              <a:rPr lang="ru-RU" dirty="0" smtClean="0"/>
              <a:t>толковый</a:t>
            </a:r>
            <a:r>
              <a:rPr lang="ru-RU" dirty="0"/>
              <a:t>, сообразительный, умный): </a:t>
            </a:r>
            <a:endParaRPr lang="ru-RU" dirty="0" smtClean="0"/>
          </a:p>
          <a:p>
            <a:r>
              <a:rPr lang="ru-RU" dirty="0" err="1" smtClean="0"/>
              <a:t>Specific</a:t>
            </a:r>
            <a:r>
              <a:rPr lang="ru-RU" dirty="0" smtClean="0"/>
              <a:t> </a:t>
            </a:r>
            <a:r>
              <a:rPr lang="ru-RU" dirty="0"/>
              <a:t>(точные, конкретные) </a:t>
            </a:r>
            <a:endParaRPr lang="ru-RU" dirty="0" smtClean="0"/>
          </a:p>
          <a:p>
            <a:r>
              <a:rPr lang="ru-RU" dirty="0" err="1" smtClean="0"/>
              <a:t>Measurable</a:t>
            </a:r>
            <a:r>
              <a:rPr lang="ru-RU" dirty="0" smtClean="0"/>
              <a:t> </a:t>
            </a:r>
            <a:r>
              <a:rPr lang="ru-RU" dirty="0"/>
              <a:t>(измеримые) </a:t>
            </a:r>
            <a:endParaRPr lang="ru-RU" dirty="0" smtClean="0"/>
          </a:p>
          <a:p>
            <a:r>
              <a:rPr lang="ru-RU" dirty="0" err="1" smtClean="0"/>
              <a:t>Achievable</a:t>
            </a:r>
            <a:r>
              <a:rPr lang="ru-RU" dirty="0" smtClean="0"/>
              <a:t> </a:t>
            </a:r>
            <a:r>
              <a:rPr lang="ru-RU" dirty="0"/>
              <a:t>(достижимые) </a:t>
            </a:r>
            <a:endParaRPr lang="ru-RU" dirty="0" smtClean="0"/>
          </a:p>
          <a:p>
            <a:r>
              <a:rPr lang="ru-RU" dirty="0" err="1" smtClean="0"/>
              <a:t>Realistic</a:t>
            </a:r>
            <a:r>
              <a:rPr lang="ru-RU" dirty="0" smtClean="0"/>
              <a:t> </a:t>
            </a:r>
            <a:r>
              <a:rPr lang="ru-RU" dirty="0"/>
              <a:t>(реалистичные) </a:t>
            </a:r>
            <a:endParaRPr lang="ru-RU" dirty="0" smtClean="0"/>
          </a:p>
          <a:p>
            <a:r>
              <a:rPr lang="ru-RU" dirty="0" err="1" smtClean="0"/>
              <a:t>Time-bound</a:t>
            </a:r>
            <a:r>
              <a:rPr lang="ru-RU" dirty="0" smtClean="0"/>
              <a:t> </a:t>
            </a:r>
            <a:r>
              <a:rPr lang="ru-RU" dirty="0"/>
              <a:t>(имеющие временные рамки)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89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решения задач: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154954" y="2603500"/>
            <a:ext cx="10035785" cy="3416300"/>
          </a:xfrm>
        </p:spPr>
        <p:txBody>
          <a:bodyPr>
            <a:normAutofit/>
          </a:bodyPr>
          <a:lstStyle/>
          <a:p>
            <a:r>
              <a:rPr lang="ru-RU" sz="3200" b="1" i="1" dirty="0"/>
              <a:t>Цель</a:t>
            </a:r>
            <a:r>
              <a:rPr lang="ru-RU" sz="3200" i="1" dirty="0"/>
              <a:t> – это желаемый конечный результат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i="1" dirty="0"/>
              <a:t>Задача</a:t>
            </a:r>
            <a:r>
              <a:rPr lang="ru-RU" sz="3200" i="1" dirty="0"/>
              <a:t> – действие, для достижения цели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i="1" dirty="0"/>
              <a:t>Метод</a:t>
            </a:r>
            <a:r>
              <a:rPr lang="ru-RU" sz="3200" i="1" dirty="0"/>
              <a:t> – способ выполнения действия.</a:t>
            </a:r>
            <a:endParaRPr lang="ru-RU" sz="320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1A6F4-9B2C-4549-81D1-9CF4B900D9CA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215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56824"/>
            <a:ext cx="8761413" cy="631064"/>
          </a:xfrm>
        </p:spPr>
        <p:txBody>
          <a:bodyPr/>
          <a:lstStyle/>
          <a:p>
            <a:r>
              <a:rPr lang="ru-RU" dirty="0" smtClean="0"/>
              <a:t>Цель – задачи - методы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1361" t="17033" r="23803" b="16946"/>
          <a:stretch/>
        </p:blipFill>
        <p:spPr>
          <a:xfrm>
            <a:off x="798490" y="1403798"/>
            <a:ext cx="10238704" cy="545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55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ммм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4231" t="19850" r="27564" b="24692"/>
          <a:stretch/>
        </p:blipFill>
        <p:spPr>
          <a:xfrm>
            <a:off x="1154954" y="785611"/>
            <a:ext cx="9057992" cy="549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24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 и сложности – 4: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Мониторинг  реализации проекта;</a:t>
            </a:r>
          </a:p>
          <a:p>
            <a:r>
              <a:rPr lang="ru-RU" sz="2800" dirty="0" smtClean="0"/>
              <a:t>Оценка реализации проекта;</a:t>
            </a:r>
          </a:p>
          <a:p>
            <a:r>
              <a:rPr lang="ru-RU" sz="2800" dirty="0" smtClean="0"/>
              <a:t>Оценка эффективности проекта.</a:t>
            </a:r>
            <a:endParaRPr lang="ru-RU" sz="28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635690" y="2500604"/>
            <a:ext cx="6556310" cy="39188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2000" b="1" u="sng" dirty="0" smtClean="0"/>
              <a:t>Управление, ориентированное на результат</a:t>
            </a:r>
            <a:r>
              <a:rPr lang="ru-RU" altLang="ru-RU" sz="2000" b="1" dirty="0" smtClean="0"/>
              <a:t>:</a:t>
            </a:r>
          </a:p>
          <a:p>
            <a:pPr marL="0" indent="0">
              <a:buNone/>
            </a:pPr>
            <a:r>
              <a:rPr lang="ru-RU" altLang="ru-RU" sz="2000" b="1" dirty="0" smtClean="0"/>
              <a:t>Определение стратегических элементов</a:t>
            </a:r>
            <a:r>
              <a:rPr lang="ru-RU" altLang="ru-RU" sz="2000" dirty="0" smtClean="0"/>
              <a:t>:</a:t>
            </a:r>
          </a:p>
          <a:p>
            <a:pPr marL="0" indent="0">
              <a:buNone/>
            </a:pPr>
            <a:r>
              <a:rPr lang="ru-RU" altLang="ru-RU" sz="2000" dirty="0" smtClean="0">
                <a:solidFill>
                  <a:srgbClr val="CC3300"/>
                </a:solidFill>
              </a:rPr>
              <a:t>– </a:t>
            </a:r>
            <a:r>
              <a:rPr lang="ru-RU" altLang="ru-RU" sz="2000" b="1" i="1" dirty="0" smtClean="0">
                <a:solidFill>
                  <a:srgbClr val="CC3300"/>
                </a:solidFill>
              </a:rPr>
              <a:t>Результаты</a:t>
            </a:r>
            <a:r>
              <a:rPr lang="ru-RU" altLang="ru-RU" sz="2000" b="1" i="1" dirty="0" smtClean="0"/>
              <a:t> </a:t>
            </a:r>
            <a:r>
              <a:rPr lang="ru-RU" altLang="ru-RU" sz="2000" dirty="0" smtClean="0"/>
              <a:t>( </a:t>
            </a:r>
            <a:r>
              <a:rPr lang="ru-RU" altLang="ru-RU" sz="2000" dirty="0" err="1" smtClean="0"/>
              <a:t>то,что</a:t>
            </a:r>
            <a:r>
              <a:rPr lang="ru-RU" altLang="ru-RU" sz="2000" dirty="0" smtClean="0"/>
              <a:t> на выходе, воздействия) и их причинные связи со входами,</a:t>
            </a:r>
          </a:p>
          <a:p>
            <a:pPr marL="0" indent="0">
              <a:buNone/>
            </a:pPr>
            <a:r>
              <a:rPr lang="ru-RU" altLang="ru-RU" sz="2000" dirty="0" smtClean="0">
                <a:solidFill>
                  <a:srgbClr val="CC3300"/>
                </a:solidFill>
              </a:rPr>
              <a:t>– </a:t>
            </a:r>
            <a:r>
              <a:rPr lang="ru-RU" altLang="ru-RU" sz="2000" b="1" i="1" dirty="0" smtClean="0">
                <a:solidFill>
                  <a:srgbClr val="CC3300"/>
                </a:solidFill>
              </a:rPr>
              <a:t>Индикаторы</a:t>
            </a:r>
            <a:r>
              <a:rPr lang="ru-RU" altLang="ru-RU" sz="2000" dirty="0" smtClean="0"/>
              <a:t> для измерения достигнутого</a:t>
            </a:r>
          </a:p>
          <a:p>
            <a:pPr marL="0" indent="0">
              <a:buNone/>
            </a:pPr>
            <a:r>
              <a:rPr lang="ru-RU" altLang="ru-RU" sz="2000" dirty="0" smtClean="0">
                <a:solidFill>
                  <a:srgbClr val="CC3300"/>
                </a:solidFill>
              </a:rPr>
              <a:t>– </a:t>
            </a:r>
            <a:r>
              <a:rPr lang="ru-RU" altLang="ru-RU" sz="2000" b="1" i="1" dirty="0" smtClean="0">
                <a:solidFill>
                  <a:srgbClr val="CC3300"/>
                </a:solidFill>
              </a:rPr>
              <a:t>Риски</a:t>
            </a:r>
            <a:r>
              <a:rPr lang="ru-RU" altLang="ru-RU" sz="2000" dirty="0" smtClean="0"/>
              <a:t>, которые могут повлиять на успех</a:t>
            </a:r>
          </a:p>
          <a:p>
            <a:pPr marL="0" indent="0">
              <a:buNone/>
            </a:pPr>
            <a:r>
              <a:rPr lang="ru-RU" altLang="ru-RU" sz="2000" dirty="0" smtClean="0"/>
              <a:t>• </a:t>
            </a:r>
            <a:r>
              <a:rPr lang="ru-RU" altLang="ru-RU" sz="2000" b="1" dirty="0" smtClean="0"/>
              <a:t>Измерение эффективности выполнения</a:t>
            </a:r>
          </a:p>
          <a:p>
            <a:pPr marL="0" indent="0">
              <a:buNone/>
            </a:pPr>
            <a:r>
              <a:rPr lang="ru-RU" altLang="ru-RU" sz="2000" dirty="0" smtClean="0"/>
              <a:t>• </a:t>
            </a:r>
            <a:r>
              <a:rPr lang="ru-RU" altLang="ru-RU" sz="2000" b="1" dirty="0" smtClean="0"/>
              <a:t>Принятие решений и составление отчетов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436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10035785" cy="706964"/>
          </a:xfrm>
        </p:spPr>
        <p:txBody>
          <a:bodyPr/>
          <a:lstStyle/>
          <a:p>
            <a:r>
              <a:rPr lang="ru-RU" dirty="0" smtClean="0"/>
              <a:t>Мониторинг, оценка, эффективность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7184571" y="2603500"/>
            <a:ext cx="4833258" cy="3416300"/>
          </a:xfrm>
        </p:spPr>
        <p:txBody>
          <a:bodyPr/>
          <a:lstStyle/>
          <a:p>
            <a:r>
              <a:rPr lang="ru-RU" dirty="0" smtClean="0"/>
              <a:t>Количественный результат –количество оказанных услуг, участников мероприятий, получателей конкретной помощи, количество выпущенных книг и др.</a:t>
            </a:r>
          </a:p>
          <a:p>
            <a:r>
              <a:rPr lang="ru-RU" dirty="0" smtClean="0"/>
              <a:t>Качественный результат – позитивные изменения в результате проведения мероприятий, оказания услуг и др.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3638" t="23725" r="25386" b="17648"/>
          <a:stretch/>
        </p:blipFill>
        <p:spPr>
          <a:xfrm>
            <a:off x="244456" y="1907825"/>
            <a:ext cx="6646154" cy="449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91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Пример:</a:t>
            </a: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9648552"/>
              </p:ext>
            </p:extLst>
          </p:nvPr>
        </p:nvGraphicFramePr>
        <p:xfrm>
          <a:off x="1155698" y="2286000"/>
          <a:ext cx="10296072" cy="4066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4018"/>
                <a:gridCol w="2574018"/>
                <a:gridCol w="2574018"/>
                <a:gridCol w="2574018"/>
              </a:tblGrid>
              <a:tr h="69428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Задача проекта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Количественный результат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Качественный результат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Инструменты оценки</a:t>
                      </a:r>
                      <a:endParaRPr lang="ru-RU" dirty="0"/>
                    </a:p>
                  </a:txBody>
                  <a:tcPr/>
                </a:tc>
              </a:tr>
              <a:tr h="3372253"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Формирование навыков трудоустройства у безработных женщин через проведение обучающих мероприятий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Для 20 безработных женщин</a:t>
                      </a:r>
                      <a:r>
                        <a:rPr lang="ru-RU" baseline="0" dirty="0" smtClean="0"/>
                        <a:t> будет проведено не менее 5 семинаров – тренингов по приобретению навыков поиска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менее 60% безработных женщин, прошедших обучение, смогут</a:t>
                      </a:r>
                      <a:r>
                        <a:rPr lang="ru-RU" baseline="0" dirty="0" smtClean="0"/>
                        <a:t> устроиться на постоянную или временную работу в течение 6 месяцев после обучения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Ежемесячный телефонный</a:t>
                      </a:r>
                      <a:r>
                        <a:rPr lang="ru-RU" baseline="0" dirty="0" smtClean="0"/>
                        <a:t> опрос участников.</a:t>
                      </a:r>
                    </a:p>
                    <a:p>
                      <a:endParaRPr lang="ru-RU" baseline="0" dirty="0" smtClean="0"/>
                    </a:p>
                    <a:p>
                      <a:r>
                        <a:rPr lang="ru-RU" baseline="0" dirty="0" smtClean="0"/>
                        <a:t>Данные о трудоустройстве с биржи труда.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1A6F4-9B2C-4549-81D1-9CF4B900D9CA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044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09600"/>
            <a:ext cx="10035785" cy="1071032"/>
          </a:xfrm>
        </p:spPr>
        <p:txBody>
          <a:bodyPr/>
          <a:lstStyle/>
          <a:p>
            <a:r>
              <a:rPr lang="ru-RU" dirty="0" smtClean="0"/>
              <a:t>Часто встречающиеся индикаторы эффективности социального проекта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2306478"/>
              </p:ext>
            </p:extLst>
          </p:nvPr>
        </p:nvGraphicFramePr>
        <p:xfrm>
          <a:off x="1155700" y="1680628"/>
          <a:ext cx="10644414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2186"/>
                <a:gridCol w="5312228"/>
              </a:tblGrid>
              <a:tr h="48619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Индикатор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Количественная характеристика индикатора</a:t>
                      </a:r>
                      <a:endParaRPr lang="ru-RU" dirty="0"/>
                    </a:p>
                  </a:txBody>
                  <a:tcPr/>
                </a:tc>
              </a:tr>
              <a:tr h="486199"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удовлетворенности целевой группы (методом анкетирования)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удовлетворенности не менее Х % от числа опрошенных</a:t>
                      </a:r>
                      <a:endParaRPr lang="ru-RU" dirty="0"/>
                    </a:p>
                  </a:txBody>
                  <a:tcPr/>
                </a:tc>
              </a:tr>
              <a:tr h="486199">
                <a:tc>
                  <a:txBody>
                    <a:bodyPr/>
                    <a:lstStyle/>
                    <a:p>
                      <a:r>
                        <a:rPr lang="ru-RU" dirty="0" smtClean="0"/>
                        <a:t>Отзывы экспертного сообщества о социальном проекта и его результатах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менее Х отзывов</a:t>
                      </a:r>
                      <a:endParaRPr lang="ru-RU" dirty="0"/>
                    </a:p>
                  </a:txBody>
                  <a:tcPr/>
                </a:tc>
              </a:tr>
              <a:tr h="486199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участников социального проекта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менее Х участников</a:t>
                      </a:r>
                      <a:endParaRPr lang="ru-RU" dirty="0"/>
                    </a:p>
                  </a:txBody>
                  <a:tcPr/>
                </a:tc>
              </a:tr>
              <a:tr h="486199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единиц продукции, полученной в ходе реализации социального проекта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менее Х единиц</a:t>
                      </a:r>
                      <a:endParaRPr lang="ru-RU" dirty="0"/>
                    </a:p>
                  </a:txBody>
                  <a:tcPr/>
                </a:tc>
              </a:tr>
              <a:tr h="486199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публикаций, репортажей о ходе реализации социального проекта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менее Х количества публикаций, репортажей за отчетный период</a:t>
                      </a:r>
                      <a:endParaRPr lang="ru-RU" dirty="0"/>
                    </a:p>
                  </a:txBody>
                  <a:tcPr/>
                </a:tc>
              </a:tr>
              <a:tr h="486199"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</a:t>
                      </a:r>
                      <a:r>
                        <a:rPr lang="ru-RU" dirty="0" err="1" smtClean="0"/>
                        <a:t>реализованности</a:t>
                      </a:r>
                      <a:r>
                        <a:rPr lang="ru-RU" dirty="0" smtClean="0"/>
                        <a:t> социального проекта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Реализован полностью/ частично</a:t>
                      </a:r>
                      <a:endParaRPr lang="ru-RU" dirty="0"/>
                    </a:p>
                  </a:txBody>
                  <a:tcPr/>
                </a:tc>
              </a:tr>
              <a:tr h="486199">
                <a:tc>
                  <a:txBody>
                    <a:bodyPr/>
                    <a:lstStyle/>
                    <a:p>
                      <a:r>
                        <a:rPr lang="ru-RU" dirty="0" smtClean="0"/>
                        <a:t>Структурные изменения в целевой группе, в инфраструктуре, окружающей среде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Создано Х объектов инфраструктуры, повышен уровень знаний, навыков, умений населения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547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351314"/>
            <a:ext cx="10488749" cy="4040524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Проект </a:t>
            </a:r>
            <a:r>
              <a:rPr lang="ru-RU" dirty="0"/>
              <a:t>– это разовая деятельность, которая: </a:t>
            </a:r>
            <a:endParaRPr lang="ru-RU" dirty="0" smtClean="0"/>
          </a:p>
          <a:p>
            <a:r>
              <a:rPr lang="ru-RU" dirty="0" smtClean="0"/>
              <a:t>имеет </a:t>
            </a:r>
            <a:r>
              <a:rPr lang="ru-RU" dirty="0"/>
              <a:t>конечную цель и промежуточные задачи; </a:t>
            </a:r>
            <a:endParaRPr lang="ru-RU" dirty="0" smtClean="0"/>
          </a:p>
          <a:p>
            <a:r>
              <a:rPr lang="ru-RU" dirty="0" smtClean="0"/>
              <a:t>производит </a:t>
            </a:r>
            <a:r>
              <a:rPr lang="ru-RU" dirty="0"/>
              <a:t>хорошо определенный конечный результат, который может быть оценен</a:t>
            </a:r>
            <a:r>
              <a:rPr lang="ru-RU" dirty="0" smtClean="0"/>
              <a:t>;</a:t>
            </a:r>
          </a:p>
          <a:p>
            <a:r>
              <a:rPr lang="ru-RU" dirty="0" smtClean="0"/>
              <a:t>состоит </a:t>
            </a:r>
            <a:r>
              <a:rPr lang="ru-RU" dirty="0"/>
              <a:t>из выполнения последовательности взаимосвязанных работ/ действий; </a:t>
            </a:r>
            <a:endParaRPr lang="ru-RU" dirty="0" smtClean="0"/>
          </a:p>
          <a:p>
            <a:r>
              <a:rPr lang="ru-RU" dirty="0" smtClean="0"/>
              <a:t>имеет </a:t>
            </a:r>
            <a:r>
              <a:rPr lang="ru-RU" dirty="0"/>
              <a:t>обозначенные временные рамки, т.е. дату начала и окончания; </a:t>
            </a:r>
            <a:endParaRPr lang="ru-RU" dirty="0" smtClean="0"/>
          </a:p>
          <a:p>
            <a:r>
              <a:rPr lang="ru-RU" dirty="0" smtClean="0"/>
              <a:t>использует </a:t>
            </a:r>
            <a:r>
              <a:rPr lang="ru-RU" dirty="0"/>
              <a:t>ограниченное количество ресурсов: финансовых, </a:t>
            </a:r>
            <a:r>
              <a:rPr lang="ru-RU" dirty="0" smtClean="0"/>
              <a:t>информационных</a:t>
            </a:r>
            <a:r>
              <a:rPr lang="ru-RU" dirty="0"/>
              <a:t>, инфраструктурных и человеческих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2174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Критерии эффективности: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839755" y="1791477"/>
          <a:ext cx="10748865" cy="5016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2020"/>
                <a:gridCol w="7036845"/>
              </a:tblGrid>
              <a:tr h="737531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Количественные показатели: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участников конкретных дел, акций, мероприятий</a:t>
                      </a:r>
                      <a:endParaRPr lang="ru-RU" dirty="0"/>
                    </a:p>
                  </a:txBody>
                  <a:tcPr/>
                </a:tc>
              </a:tr>
              <a:tr h="1072608"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Показатели социального развития личности: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динамика уровня развития личности: не умел-научился, не </a:t>
                      </a:r>
                      <a:r>
                        <a:rPr lang="ru-RU" dirty="0" err="1" smtClean="0"/>
                        <a:t>знал-узнал</a:t>
                      </a:r>
                      <a:r>
                        <a:rPr lang="ru-RU" dirty="0" smtClean="0"/>
                        <a:t>; качество продуктов социально-творческой деятельности 9поделки, рисунки, походы, акции)</a:t>
                      </a:r>
                      <a:endParaRPr lang="ru-RU" dirty="0"/>
                    </a:p>
                  </a:txBody>
                  <a:tcPr/>
                </a:tc>
              </a:tr>
              <a:tr h="737531"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Показатели социальной адаптации личности: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снижение риска асоциальных явлений, повышение уровня социальной успешности участников, активность</a:t>
                      </a:r>
                      <a:endParaRPr lang="ru-RU" dirty="0"/>
                    </a:p>
                  </a:txBody>
                  <a:tcPr/>
                </a:tc>
              </a:tr>
              <a:tr h="737531"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Показатели общественного мнения: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популярность проекта, социально-профилактический эффект, заинтересованность социальных партнеров, отклик в СМИ</a:t>
                      </a:r>
                      <a:endParaRPr lang="ru-RU" dirty="0"/>
                    </a:p>
                  </a:txBody>
                  <a:tcPr/>
                </a:tc>
              </a:tr>
              <a:tr h="468563">
                <a:tc>
                  <a:txBody>
                    <a:bodyPr/>
                    <a:lstStyle/>
                    <a:p>
                      <a:r>
                        <a:rPr lang="ru-RU" dirty="0" smtClean="0"/>
                        <a:t>Технологические показатели: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организации, четкость и эффективность управления, организационная культура участников</a:t>
                      </a:r>
                      <a:endParaRPr lang="ru-RU" dirty="0"/>
                    </a:p>
                  </a:txBody>
                  <a:tcPr/>
                </a:tc>
              </a:tr>
              <a:tr h="468563">
                <a:tc>
                  <a:txBody>
                    <a:bodyPr/>
                    <a:lstStyle/>
                    <a:p>
                      <a:r>
                        <a:rPr lang="ru-RU" dirty="0" smtClean="0"/>
                        <a:t>Экономические показатели: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Соотношение затрат с социально-педагогическим эффектом, привлечение дополнительных</a:t>
                      </a:r>
                      <a:r>
                        <a:rPr lang="ru-RU" baseline="0" dirty="0" smtClean="0"/>
                        <a:t> материально-технических ресурсов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Ошибки и сложности </a:t>
            </a:r>
            <a:r>
              <a:rPr lang="ru-RU" dirty="0" smtClean="0"/>
              <a:t>-5: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603500"/>
            <a:ext cx="10318589" cy="3788338"/>
          </a:xfrm>
        </p:spPr>
        <p:txBody>
          <a:bodyPr>
            <a:normAutofit/>
          </a:bodyPr>
          <a:lstStyle/>
          <a:p>
            <a:r>
              <a:rPr lang="ru-RU" dirty="0" err="1" smtClean="0"/>
              <a:t>Неучет</a:t>
            </a:r>
            <a:r>
              <a:rPr lang="ru-RU" dirty="0" smtClean="0"/>
              <a:t> потенциальных партнеров.</a:t>
            </a:r>
          </a:p>
          <a:p>
            <a:r>
              <a:rPr lang="ru-RU" dirty="0"/>
              <a:t>Кто еще, кроме вас, этим занимается в городе/регионе? Какие организации – НКО, государственные учреждения – работают в этом направлении, в этой сфере, с этой </a:t>
            </a:r>
            <a:r>
              <a:rPr lang="ru-RU" dirty="0" smtClean="0"/>
              <a:t>целевой </a:t>
            </a:r>
            <a:r>
              <a:rPr lang="ru-RU" dirty="0"/>
              <a:t>группой. </a:t>
            </a:r>
            <a:r>
              <a:rPr lang="ru-RU" dirty="0" smtClean="0"/>
              <a:t>В заявках указывается: «с этой проблемой у нас больше никто так (или даже «никак») не работает…», при этом на конкурс подаются практически одинаковые заявки.</a:t>
            </a:r>
          </a:p>
          <a:p>
            <a:r>
              <a:rPr lang="ru-RU" dirty="0" smtClean="0"/>
              <a:t>Важно </a:t>
            </a:r>
            <a:r>
              <a:rPr lang="ru-RU" dirty="0"/>
              <a:t>показать (и на самом деле изучить предварительно), что вы </a:t>
            </a:r>
            <a:r>
              <a:rPr lang="ru-RU" dirty="0" smtClean="0"/>
              <a:t>знаете </a:t>
            </a:r>
            <a:r>
              <a:rPr lang="ru-RU" dirty="0"/>
              <a:t>всех </a:t>
            </a:r>
            <a:r>
              <a:rPr lang="ru-RU" dirty="0" err="1"/>
              <a:t>акторов</a:t>
            </a:r>
            <a:r>
              <a:rPr lang="ru-RU" dirty="0"/>
              <a:t>, всех игроков, вы владеете информацией. </a:t>
            </a:r>
            <a:endParaRPr lang="ru-RU" dirty="0" smtClean="0"/>
          </a:p>
          <a:p>
            <a:r>
              <a:rPr lang="ru-RU" dirty="0" smtClean="0"/>
              <a:t>Ведь </a:t>
            </a:r>
            <a:r>
              <a:rPr lang="ru-RU" dirty="0"/>
              <a:t>прелесть проектного подхода в том, чтобы при минимуме ресурсов получить максимум пользы. И ваша задача – найти, придумать и обосновать, почему именно ваш метод, способ решения проблемы или работы с вашей целевой группой будет наиболее эффективным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5494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Ошибки и сложности -6: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5110" y="2388637"/>
            <a:ext cx="10842172" cy="3631163"/>
          </a:xfrm>
        </p:spPr>
        <p:txBody>
          <a:bodyPr/>
          <a:lstStyle/>
          <a:p>
            <a:r>
              <a:rPr lang="ru-RU" sz="2000" dirty="0" smtClean="0"/>
              <a:t>ДЕНЬГИ:</a:t>
            </a:r>
          </a:p>
          <a:p>
            <a:r>
              <a:rPr lang="ru-RU" sz="2000" dirty="0" smtClean="0"/>
              <a:t>Необоснованность экономических затрат (приобретение оборудования, мебели).</a:t>
            </a:r>
          </a:p>
          <a:p>
            <a:r>
              <a:rPr lang="ru-RU" sz="2000" dirty="0" smtClean="0"/>
              <a:t>Представление в качестве оплаты труда – 100% своего времени. Чрезмерная оплата – проект длится 3 месяца, зарплата рассчитана на год.</a:t>
            </a:r>
          </a:p>
          <a:p>
            <a:r>
              <a:rPr lang="ru-RU" sz="2000" dirty="0" smtClean="0"/>
              <a:t>Не оцениваются свои ресурсы и не вносятся в качестве </a:t>
            </a:r>
            <a:r>
              <a:rPr lang="ru-RU" sz="2000" dirty="0" err="1" smtClean="0"/>
              <a:t>софинансирования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Не раскрываются все статьи бюджета.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10035785" cy="706964"/>
          </a:xfrm>
        </p:spPr>
        <p:txBody>
          <a:bodyPr/>
          <a:lstStyle/>
          <a:p>
            <a:r>
              <a:rPr lang="ru-RU" dirty="0" smtClean="0"/>
              <a:t>Проект для финансирования должен быть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110" y="2358571"/>
            <a:ext cx="11347861" cy="403326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ясным, четким – должен содержать точное описание расходов, для которых требуется финансирование, и описание работы, выполняемой организацией; </a:t>
            </a:r>
            <a:endParaRPr lang="ru-RU" dirty="0" smtClean="0"/>
          </a:p>
          <a:p>
            <a:r>
              <a:rPr lang="ru-RU" dirty="0" smtClean="0"/>
              <a:t>важным </a:t>
            </a:r>
            <a:r>
              <a:rPr lang="ru-RU" dirty="0"/>
              <a:t>– как для организации, так и для решения той проблемы, на которую данный проект направлен. Долгосрочный эффект от проекта (программы) </a:t>
            </a:r>
            <a:r>
              <a:rPr lang="ru-RU" dirty="0" smtClean="0"/>
              <a:t>может </a:t>
            </a:r>
            <a:r>
              <a:rPr lang="ru-RU" dirty="0"/>
              <a:t>быть дополнительным привлекательным моментом; </a:t>
            </a:r>
            <a:endParaRPr lang="ru-RU" dirty="0" smtClean="0"/>
          </a:p>
          <a:p>
            <a:r>
              <a:rPr lang="ru-RU" dirty="0" smtClean="0"/>
              <a:t>эффективным </a:t>
            </a:r>
            <a:r>
              <a:rPr lang="ru-RU" dirty="0"/>
              <a:t>– результат проекта должен заслуживать внимания и </a:t>
            </a:r>
            <a:r>
              <a:rPr lang="ru-RU" dirty="0" smtClean="0"/>
              <a:t>приносить </a:t>
            </a:r>
            <a:r>
              <a:rPr lang="ru-RU" dirty="0"/>
              <a:t>существенную пользу; </a:t>
            </a:r>
            <a:endParaRPr lang="ru-RU" dirty="0" smtClean="0"/>
          </a:p>
          <a:p>
            <a:r>
              <a:rPr lang="ru-RU" dirty="0" smtClean="0"/>
              <a:t>реалистичным </a:t>
            </a:r>
            <a:r>
              <a:rPr lang="ru-RU" dirty="0"/>
              <a:t>– предлагаемая работа должна быть выполнимой</a:t>
            </a:r>
            <a:r>
              <a:rPr lang="ru-RU" dirty="0" smtClean="0"/>
              <a:t>;</a:t>
            </a:r>
          </a:p>
          <a:p>
            <a:r>
              <a:rPr lang="ru-RU" dirty="0" smtClean="0"/>
              <a:t>экономичным </a:t>
            </a:r>
            <a:r>
              <a:rPr lang="ru-RU" dirty="0"/>
              <a:t>– дешевым, иметь хороший результат при малых затратах денег дарителя; </a:t>
            </a:r>
            <a:endParaRPr lang="ru-RU" dirty="0" smtClean="0"/>
          </a:p>
          <a:p>
            <a:r>
              <a:rPr lang="ru-RU" dirty="0" smtClean="0"/>
              <a:t>актуальным </a:t>
            </a:r>
            <a:r>
              <a:rPr lang="ru-RU" dirty="0"/>
              <a:t>– по возможности должен отвечать «модным» проблемам; </a:t>
            </a:r>
            <a:endParaRPr lang="ru-RU" dirty="0" smtClean="0"/>
          </a:p>
          <a:p>
            <a:r>
              <a:rPr lang="ru-RU" dirty="0" smtClean="0"/>
              <a:t>соответствующим </a:t>
            </a:r>
            <a:r>
              <a:rPr lang="ru-RU" dirty="0"/>
              <a:t>интересам дарителя и его благотворительной политике; </a:t>
            </a:r>
            <a:endParaRPr lang="ru-RU" dirty="0" smtClean="0"/>
          </a:p>
          <a:p>
            <a:r>
              <a:rPr lang="ru-RU" dirty="0" smtClean="0"/>
              <a:t>обладающим </a:t>
            </a:r>
            <a:r>
              <a:rPr lang="ru-RU" dirty="0"/>
              <a:t>оптимальной стоимостью для донора – стоимость проекта не должна быть слишком большой или слишком маленькой. Если стоимость </a:t>
            </a:r>
            <a:r>
              <a:rPr lang="ru-RU" dirty="0" smtClean="0"/>
              <a:t>проекта </a:t>
            </a:r>
            <a:r>
              <a:rPr lang="ru-RU" dirty="0"/>
              <a:t>слишком велика, то она должна быть разделена на меньшие части для других дальнейших проектов.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0326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Седунова Светлана</a:t>
            </a:r>
          </a:p>
          <a:p>
            <a:r>
              <a:rPr lang="en-US" sz="3600" dirty="0" smtClean="0">
                <a:hlinkClick r:id="rId2"/>
              </a:rPr>
              <a:t>svsedunova@yandex.ru</a:t>
            </a:r>
            <a:endParaRPr lang="en-US" sz="3600" dirty="0" smtClean="0"/>
          </a:p>
          <a:p>
            <a:r>
              <a:rPr lang="en-US" sz="3600" dirty="0" smtClean="0"/>
              <a:t>+7 911 361 02 82</a:t>
            </a:r>
            <a:endParaRPr lang="ru-RU" sz="36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536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терминологии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373086"/>
            <a:ext cx="10841103" cy="3831771"/>
          </a:xfrm>
        </p:spPr>
        <p:txBody>
          <a:bodyPr>
            <a:noAutofit/>
          </a:bodyPr>
          <a:lstStyle/>
          <a:p>
            <a:r>
              <a:rPr lang="ru-RU" sz="2100" b="1" dirty="0" smtClean="0"/>
              <a:t>Социальное проектирование </a:t>
            </a:r>
            <a:r>
              <a:rPr lang="ru-RU" sz="2100" dirty="0" smtClean="0"/>
              <a:t>– это способ (технология) выражения идеи улучшения социальной среды, решения социально значимой проблемы посредством конкретных целей, задач, мер и действий по их достижению, а также описание необходимых ресурсов для практической реализации замысла, конкретных сроков и прогнозируемых результатов.</a:t>
            </a:r>
          </a:p>
          <a:p>
            <a:r>
              <a:rPr lang="ru-RU" sz="2100" b="1" dirty="0"/>
              <a:t>Социальное проектирование </a:t>
            </a:r>
            <a:r>
              <a:rPr lang="ru-RU" sz="2100" dirty="0"/>
              <a:t>– это конструирование индивидом, группой или </a:t>
            </a:r>
            <a:r>
              <a:rPr lang="ru-RU" sz="2100" dirty="0" smtClean="0"/>
              <a:t>организацией </a:t>
            </a:r>
            <a:r>
              <a:rPr lang="ru-RU" sz="2100" dirty="0"/>
              <a:t>действия, направленного на достижение социально значимой цели и </a:t>
            </a:r>
            <a:r>
              <a:rPr lang="ru-RU" sz="2100" dirty="0" smtClean="0"/>
              <a:t>локализованного </a:t>
            </a:r>
            <a:r>
              <a:rPr lang="ru-RU" sz="2100" dirty="0"/>
              <a:t>по месту, времени и ресурсам</a:t>
            </a:r>
            <a:endParaRPr lang="ru-RU" sz="2100" dirty="0" smtClean="0"/>
          </a:p>
          <a:p>
            <a:r>
              <a:rPr lang="ru-RU" sz="2100" b="1" dirty="0" smtClean="0"/>
              <a:t>Социальный проект </a:t>
            </a:r>
            <a:r>
              <a:rPr lang="ru-RU" sz="2100" dirty="0" smtClean="0"/>
              <a:t>– это модель предлагаемых изменений в ближайшем социальном окружении.</a:t>
            </a:r>
            <a:endParaRPr lang="ru-RU" sz="21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27B07-B3D4-4405-BD7A-FBFA428E6D6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913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Исследование ЦРНО (СПб) (2014)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329543"/>
            <a:ext cx="10035785" cy="40622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Наиболее проблемные зоны для СО НКО:</a:t>
            </a:r>
          </a:p>
          <a:p>
            <a:r>
              <a:rPr lang="ru-RU" sz="2000" dirty="0"/>
              <a:t>проектирование (особенно такие моменты как постановка целей, </a:t>
            </a:r>
            <a:r>
              <a:rPr lang="ru-RU" sz="2000" dirty="0" smtClean="0"/>
              <a:t>обоснование </a:t>
            </a:r>
            <a:r>
              <a:rPr lang="ru-RU" sz="2000" dirty="0"/>
              <a:t>социально-экономического эффекта проекта и бюджетирование); </a:t>
            </a:r>
            <a:endParaRPr lang="ru-RU" sz="2000" dirty="0" smtClean="0"/>
          </a:p>
          <a:p>
            <a:r>
              <a:rPr lang="ru-RU" sz="2000" dirty="0" smtClean="0"/>
              <a:t>пиар-продвижение </a:t>
            </a:r>
            <a:r>
              <a:rPr lang="ru-RU" sz="2000" dirty="0"/>
              <a:t>мероприятий проекта и его результатов (особенно в </a:t>
            </a:r>
            <a:r>
              <a:rPr lang="ru-RU" sz="2000" dirty="0" smtClean="0"/>
              <a:t>социальных </a:t>
            </a:r>
            <a:r>
              <a:rPr lang="ru-RU" sz="2000" dirty="0"/>
              <a:t>сетях); </a:t>
            </a:r>
            <a:endParaRPr lang="ru-RU" sz="2000" dirty="0" smtClean="0"/>
          </a:p>
          <a:p>
            <a:r>
              <a:rPr lang="ru-RU" sz="2000" dirty="0" smtClean="0"/>
              <a:t>мониторинг </a:t>
            </a:r>
            <a:r>
              <a:rPr lang="ru-RU" sz="2000" dirty="0"/>
              <a:t>и оценка результатов; </a:t>
            </a:r>
            <a:endParaRPr lang="ru-RU" sz="2000" dirty="0" smtClean="0"/>
          </a:p>
          <a:p>
            <a:r>
              <a:rPr lang="ru-RU" sz="2000" dirty="0" smtClean="0"/>
              <a:t>отчетность </a:t>
            </a:r>
            <a:r>
              <a:rPr lang="ru-RU" sz="2000" dirty="0"/>
              <a:t>по проекту (финансовая, содержательная и публичная).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76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Ошибки и сложности -1: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788338"/>
          </a:xfrm>
        </p:spPr>
        <p:txBody>
          <a:bodyPr>
            <a:normAutofit fontScale="92500" lnSpcReduction="20000"/>
          </a:bodyPr>
          <a:lstStyle/>
          <a:p>
            <a:r>
              <a:rPr lang="ru-RU" u="sng" dirty="0" smtClean="0"/>
              <a:t>Представление </a:t>
            </a:r>
            <a:r>
              <a:rPr lang="ru-RU" u="sng" dirty="0"/>
              <a:t>своей постоянной, текущей деятельности в виде проекта</a:t>
            </a:r>
            <a:r>
              <a:rPr lang="ru-RU" dirty="0"/>
              <a:t>. Искусственное вычленение куска своей текущей </a:t>
            </a:r>
            <a:r>
              <a:rPr lang="ru-RU" dirty="0" smtClean="0"/>
              <a:t>деятельности </a:t>
            </a:r>
            <a:r>
              <a:rPr lang="ru-RU" dirty="0"/>
              <a:t>в конкретный период деятельности не всегда подходит и не является </a:t>
            </a:r>
            <a:r>
              <a:rPr lang="ru-RU" dirty="0" smtClean="0"/>
              <a:t>проектом </a:t>
            </a:r>
            <a:r>
              <a:rPr lang="ru-RU" dirty="0"/>
              <a:t>по сути. </a:t>
            </a:r>
            <a:endParaRPr lang="ru-RU" dirty="0" smtClean="0"/>
          </a:p>
          <a:p>
            <a:r>
              <a:rPr lang="ru-RU" dirty="0"/>
              <a:t>проектная заявка должна </a:t>
            </a:r>
            <a:r>
              <a:rPr lang="ru-RU" dirty="0" smtClean="0"/>
              <a:t>представлять </a:t>
            </a:r>
            <a:r>
              <a:rPr lang="ru-RU" dirty="0"/>
              <a:t>проект, соответствующий всем его характеристикам: получение конкретных </a:t>
            </a:r>
            <a:r>
              <a:rPr lang="ru-RU" dirty="0" smtClean="0"/>
              <a:t>результатов </a:t>
            </a:r>
            <a:r>
              <a:rPr lang="ru-RU" dirty="0"/>
              <a:t>за конкретный период на выделенную конечную сумму ресурсов, связанных с решением какой-либо социальной проблемы или улучшением жизни какой-либо </a:t>
            </a:r>
            <a:r>
              <a:rPr lang="ru-RU" dirty="0" smtClean="0"/>
              <a:t>социальной </a:t>
            </a:r>
            <a:r>
              <a:rPr lang="ru-RU" dirty="0"/>
              <a:t>группы. 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ПРИМЕР:</a:t>
            </a:r>
          </a:p>
          <a:p>
            <a:pPr marL="0" indent="0">
              <a:buNone/>
            </a:pPr>
            <a:r>
              <a:rPr lang="ru-RU" sz="2100" dirty="0" smtClean="0"/>
              <a:t>если </a:t>
            </a:r>
            <a:r>
              <a:rPr lang="ru-RU" sz="2100" dirty="0"/>
              <a:t>вы постоянно оказываете юридические услуги социально незащищенным группам населения – придумайте проект, который предлагает какую-то новую услугу, или предоставляемую новым способом, или на новую тему, наиболее актуальную сейчас.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510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Ошибки и сложности </a:t>
            </a:r>
            <a:r>
              <a:rPr lang="ru-RU" dirty="0" smtClean="0"/>
              <a:t>-2: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8457" y="2305318"/>
            <a:ext cx="11081657" cy="4086520"/>
          </a:xfrm>
        </p:spPr>
        <p:txBody>
          <a:bodyPr>
            <a:normAutofit/>
          </a:bodyPr>
          <a:lstStyle/>
          <a:p>
            <a:r>
              <a:rPr lang="ru-RU" dirty="0" smtClean="0"/>
              <a:t>Сложно мыслить с точки зрения получателей услуги – СЛОЖНОСТИ В ПОНИМАНИИ ПРОБЛЕМЫ </a:t>
            </a:r>
          </a:p>
          <a:p>
            <a:r>
              <a:rPr lang="ru-RU" dirty="0" smtClean="0"/>
              <a:t>Принцип «мы вам сейчас причиним добро».</a:t>
            </a:r>
          </a:p>
          <a:p>
            <a:r>
              <a:rPr lang="ru-RU" dirty="0" smtClean="0"/>
              <a:t>Альтернатива (</a:t>
            </a:r>
            <a:r>
              <a:rPr lang="ru-RU" dirty="0"/>
              <a:t>или выход) - </a:t>
            </a:r>
            <a:r>
              <a:rPr lang="ru-RU" dirty="0" err="1"/>
              <a:t>grassroots</a:t>
            </a:r>
            <a:r>
              <a:rPr lang="ru-RU" dirty="0"/>
              <a:t>-инициативы и проекты, которые стимулируют участие получателей</a:t>
            </a:r>
            <a:r>
              <a:rPr lang="ru-RU" dirty="0" smtClean="0"/>
              <a:t>.</a:t>
            </a:r>
          </a:p>
          <a:p>
            <a:r>
              <a:rPr lang="ru-RU" dirty="0"/>
              <a:t>Необходимо провести реальное исследование проблематики и потребностей своей целевой группы, хотя бы минимальное. В проектной заявке должна четко </a:t>
            </a:r>
            <a:r>
              <a:rPr lang="ru-RU" dirty="0" smtClean="0"/>
              <a:t>прослеживаться </a:t>
            </a:r>
            <a:r>
              <a:rPr lang="ru-RU" dirty="0"/>
              <a:t>связка с реальной потребностью, понимание и знание реальной ситуации в </a:t>
            </a:r>
            <a:r>
              <a:rPr lang="ru-RU" dirty="0" smtClean="0"/>
              <a:t>своей </a:t>
            </a:r>
            <a:r>
              <a:rPr lang="ru-RU" dirty="0"/>
              <a:t>сфере, своей целевой группы. Эксперты, оценивающие заявки, отмечают, что этого понимания и знания зачастую нет, его не видно в заявках. </a:t>
            </a:r>
            <a:endParaRPr lang="ru-RU" dirty="0" smtClean="0"/>
          </a:p>
          <a:p>
            <a:r>
              <a:rPr lang="ru-RU" dirty="0" smtClean="0"/>
              <a:t>НЕ ЗАБУДЬТЕ «НАДЕТЬ ТАПОЧКИ КЛИЕНТА»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499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Ошибка и сложность 2: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Проблема - </a:t>
            </a:r>
            <a:r>
              <a:rPr lang="ru-RU" dirty="0"/>
              <a:t>сложная практическая или теоретическая задача, не имеющая решения на настоящий момент или для решения которой не существует общепринятых </a:t>
            </a:r>
            <a:r>
              <a:rPr lang="ru-RU" dirty="0" smtClean="0"/>
              <a:t>методов.</a:t>
            </a:r>
          </a:p>
          <a:p>
            <a:r>
              <a:rPr lang="ru-RU" dirty="0"/>
              <a:t>Проблема – ситуация, характеризующаяся различием </a:t>
            </a:r>
            <a:r>
              <a:rPr lang="ru-RU" dirty="0" smtClean="0"/>
              <a:t>между необходимым </a:t>
            </a:r>
            <a:r>
              <a:rPr lang="ru-RU" dirty="0"/>
              <a:t>(желаемым) и существующим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Проект – то, что решает проблему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5656717" cy="3416300"/>
          </a:xfrm>
        </p:spPr>
        <p:txBody>
          <a:bodyPr/>
          <a:lstStyle/>
          <a:p>
            <a:r>
              <a:rPr lang="ru-RU" dirty="0" smtClean="0"/>
              <a:t>Вы отметили, что в вашем районе или населенном пункте увеличилось число беспризорных детей.</a:t>
            </a:r>
          </a:p>
          <a:p>
            <a:r>
              <a:rPr lang="ru-RU" dirty="0" smtClean="0"/>
              <a:t>ЭТО НЕ ПРОБЛЕМА.</a:t>
            </a:r>
          </a:p>
          <a:p>
            <a:r>
              <a:rPr lang="ru-RU" dirty="0"/>
              <a:t>п</a:t>
            </a:r>
            <a:r>
              <a:rPr lang="ru-RU" dirty="0" smtClean="0"/>
              <a:t>роблема – что вызвало это увеличение </a:t>
            </a:r>
          </a:p>
          <a:p>
            <a:pPr marL="0" indent="0">
              <a:buNone/>
            </a:pPr>
            <a:r>
              <a:rPr lang="ru-RU" dirty="0" smtClean="0"/>
              <a:t>______________________________________________</a:t>
            </a:r>
          </a:p>
          <a:p>
            <a:r>
              <a:rPr lang="ru-RU" dirty="0" smtClean="0"/>
              <a:t>Отсутствие центров трудоустройства</a:t>
            </a:r>
          </a:p>
          <a:p>
            <a:r>
              <a:rPr lang="ru-RU" dirty="0" smtClean="0"/>
              <a:t>ЭТО НЕ ПРОБЛЕМА</a:t>
            </a:r>
          </a:p>
          <a:p>
            <a:r>
              <a:rPr lang="ru-RU" dirty="0"/>
              <a:t>с</a:t>
            </a:r>
            <a:r>
              <a:rPr lang="ru-RU" dirty="0" smtClean="0"/>
              <a:t>пособ решения проблемы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127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Ошибки и сложности - 3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603500"/>
            <a:ext cx="10209732" cy="3416300"/>
          </a:xfrm>
        </p:spPr>
        <p:txBody>
          <a:bodyPr/>
          <a:lstStyle/>
          <a:p>
            <a:r>
              <a:rPr lang="ru-RU" dirty="0" smtClean="0"/>
              <a:t>Проблема – цель – задачи – методы - результат</a:t>
            </a:r>
          </a:p>
          <a:p>
            <a:r>
              <a:rPr lang="ru-RU" dirty="0" smtClean="0"/>
              <a:t>Неправильно сформулированная цель                           причина постановки завышенных или заниженных задач </a:t>
            </a:r>
          </a:p>
          <a:p>
            <a:r>
              <a:rPr lang="ru-RU" b="1" dirty="0"/>
              <a:t>Задачи</a:t>
            </a:r>
            <a:r>
              <a:rPr lang="ru-RU" dirty="0"/>
              <a:t> – это </a:t>
            </a:r>
            <a:r>
              <a:rPr lang="ru-RU" b="1" dirty="0"/>
              <a:t>конкретные и поддающиеся измерению результаты</a:t>
            </a:r>
            <a:r>
              <a:rPr lang="ru-RU" dirty="0"/>
              <a:t> проекта. Они должны быть конкретизированы максимально, реалистичны и выполнимы. В них должны содержаться количественные данные, по которым можно будет судить о достижении цели</a:t>
            </a:r>
            <a:r>
              <a:rPr lang="ru-RU" dirty="0" smtClean="0"/>
              <a:t>.</a:t>
            </a:r>
          </a:p>
          <a:p>
            <a:r>
              <a:rPr lang="ru-RU" dirty="0"/>
              <a:t>Задача - это действие, которое мы предпринимаем, чтобы достичь цели проекта. 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Стрелка вправо с вырезом 6"/>
          <p:cNvSpPr/>
          <p:nvPr/>
        </p:nvSpPr>
        <p:spPr>
          <a:xfrm>
            <a:off x="6422571" y="2977932"/>
            <a:ext cx="97840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625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110" y="973668"/>
            <a:ext cx="11082593" cy="706964"/>
          </a:xfrm>
        </p:spPr>
        <p:txBody>
          <a:bodyPr/>
          <a:lstStyle/>
          <a:p>
            <a:r>
              <a:rPr lang="ru-RU" dirty="0" smtClean="0"/>
              <a:t>Зеркало прогрессивного преобразования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155700" y="2955446"/>
            <a:ext cx="4824413" cy="2712407"/>
          </a:xfrm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6277073" y="2176091"/>
            <a:ext cx="5366630" cy="3843709"/>
          </a:xfrm>
        </p:spPr>
        <p:txBody>
          <a:bodyPr/>
          <a:lstStyle/>
          <a:p>
            <a:r>
              <a:rPr lang="ru-RU" dirty="0" smtClean="0"/>
              <a:t>«проблема», отражаясь в зеркале, становится своей противоположностью – «целью»</a:t>
            </a:r>
          </a:p>
          <a:p>
            <a:r>
              <a:rPr lang="ru-RU" dirty="0" smtClean="0"/>
              <a:t>Факторы, вызывающие или поддерживающие эту проблему, или препятствующие ее прогрессивному изменению, превращаются в задачи</a:t>
            </a:r>
          </a:p>
          <a:p>
            <a:r>
              <a:rPr lang="ru-RU" dirty="0" smtClean="0"/>
              <a:t>Например, проблема – отсутствие системы – цель – создание системы</a:t>
            </a:r>
          </a:p>
          <a:p>
            <a:r>
              <a:rPr lang="ru-RU" dirty="0" smtClean="0"/>
              <a:t>ОШИБКА- число задач превышает число факторов, «ответственных» за проблему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43A5-1D83-49C3-8467-2A31BB57E671}" type="datetime1">
              <a:rPr lang="en-US" smtClean="0"/>
              <a:pPr/>
              <a:t>12/14/2015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Седунова Светлана, III Социальный форум,Псков 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0" name="Объект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7" t="28530" r="51557" b="25202"/>
          <a:stretch/>
        </p:blipFill>
        <p:spPr>
          <a:xfrm>
            <a:off x="858739" y="2176091"/>
            <a:ext cx="5121373" cy="421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441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794</TotalTime>
  <Words>1664</Words>
  <Application>Microsoft Office PowerPoint</Application>
  <PresentationFormat>Широкоэкранный</PresentationFormat>
  <Paragraphs>226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Century Gothic</vt:lpstr>
      <vt:lpstr>Wingdings 3</vt:lpstr>
      <vt:lpstr>Ион (конференц-зал)</vt:lpstr>
      <vt:lpstr>Социальное проектирование</vt:lpstr>
      <vt:lpstr>Проект:</vt:lpstr>
      <vt:lpstr>Вопросы терминологии</vt:lpstr>
      <vt:lpstr>Исследование ЦРНО (СПб) (2014)</vt:lpstr>
      <vt:lpstr>Ошибки и сложности -1:</vt:lpstr>
      <vt:lpstr>Ошибки и сложности -2:</vt:lpstr>
      <vt:lpstr>Ошибка и сложность 2:</vt:lpstr>
      <vt:lpstr>Ошибки и сложности - 3</vt:lpstr>
      <vt:lpstr>Зеркало прогрессивного преобразования</vt:lpstr>
      <vt:lpstr>Пример ЗПП:</vt:lpstr>
      <vt:lpstr>Превращение проблемы в цель:</vt:lpstr>
      <vt:lpstr>Формулировка целей - SMART</vt:lpstr>
      <vt:lpstr>Методы решения задач:</vt:lpstr>
      <vt:lpstr>Цель – задачи - методы</vt:lpstr>
      <vt:lpstr>Презентация PowerPoint</vt:lpstr>
      <vt:lpstr>Проблемы и сложности – 4:</vt:lpstr>
      <vt:lpstr>Мониторинг, оценка, эффективность</vt:lpstr>
      <vt:lpstr>Пример:</vt:lpstr>
      <vt:lpstr>Часто встречающиеся индикаторы эффективности социального проекта</vt:lpstr>
      <vt:lpstr>Критерии эффективности:</vt:lpstr>
      <vt:lpstr>Ошибки и сложности -5:</vt:lpstr>
      <vt:lpstr>Ошибки и сложности -6:</vt:lpstr>
      <vt:lpstr>Проект для финансирования должен быть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148</cp:revision>
  <dcterms:created xsi:type="dcterms:W3CDTF">2015-12-03T17:34:54Z</dcterms:created>
  <dcterms:modified xsi:type="dcterms:W3CDTF">2015-12-14T19:33:17Z</dcterms:modified>
</cp:coreProperties>
</file>